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0"/>
  </p:notesMasterIdLst>
  <p:sldIdLst>
    <p:sldId id="257" r:id="rId2"/>
    <p:sldId id="366" r:id="rId3"/>
    <p:sldId id="367" r:id="rId4"/>
    <p:sldId id="279" r:id="rId5"/>
    <p:sldId id="277" r:id="rId6"/>
    <p:sldId id="365" r:id="rId7"/>
    <p:sldId id="373" r:id="rId8"/>
    <p:sldId id="288" r:id="rId9"/>
    <p:sldId id="271" r:id="rId10"/>
    <p:sldId id="374" r:id="rId11"/>
    <p:sldId id="273" r:id="rId12"/>
    <p:sldId id="265" r:id="rId13"/>
    <p:sldId id="278" r:id="rId14"/>
    <p:sldId id="369" r:id="rId15"/>
    <p:sldId id="370" r:id="rId16"/>
    <p:sldId id="372" r:id="rId17"/>
    <p:sldId id="289" r:id="rId18"/>
    <p:sldId id="371" r:id="rId19"/>
    <p:sldId id="360" r:id="rId20"/>
    <p:sldId id="264" r:id="rId21"/>
    <p:sldId id="283" r:id="rId22"/>
    <p:sldId id="282" r:id="rId23"/>
    <p:sldId id="363" r:id="rId24"/>
    <p:sldId id="357" r:id="rId25"/>
    <p:sldId id="286" r:id="rId26"/>
    <p:sldId id="358" r:id="rId27"/>
    <p:sldId id="293" r:id="rId28"/>
    <p:sldId id="294" r:id="rId29"/>
    <p:sldId id="295" r:id="rId30"/>
    <p:sldId id="296" r:id="rId31"/>
    <p:sldId id="299" r:id="rId32"/>
    <p:sldId id="359" r:id="rId33"/>
    <p:sldId id="301" r:id="rId34"/>
    <p:sldId id="364" r:id="rId35"/>
    <p:sldId id="361" r:id="rId36"/>
    <p:sldId id="302" r:id="rId37"/>
    <p:sldId id="303" r:id="rId38"/>
    <p:sldId id="30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5787"/>
    <a:srgbClr val="FF8F98"/>
    <a:srgbClr val="E2802B"/>
    <a:srgbClr val="008B3F"/>
    <a:srgbClr val="E7E7E7"/>
    <a:srgbClr val="CECF04"/>
    <a:srgbClr val="FF8E2E"/>
    <a:srgbClr val="00B14F"/>
    <a:srgbClr val="1B5B8E"/>
    <a:srgbClr val="793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9"/>
    <p:restoredTop sz="84441" autoAdjust="0"/>
  </p:normalViewPr>
  <p:slideViewPr>
    <p:cSldViewPr snapToGrid="0" snapToObjects="1">
      <p:cViewPr varScale="1">
        <p:scale>
          <a:sx n="66" d="100"/>
          <a:sy n="66" d="100"/>
        </p:scale>
        <p:origin x="9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8E842-8CF4-A242-9684-61D9E69510EF}" type="doc">
      <dgm:prSet loTypeId="urn:microsoft.com/office/officeart/2005/8/layout/venn1" loCatId="" qsTypeId="urn:microsoft.com/office/officeart/2005/8/quickstyle/simple1" qsCatId="simple" csTypeId="urn:microsoft.com/office/officeart/2005/8/colors/accent1_2" csCatId="accent1" phldr="1"/>
      <dgm:spPr/>
      <dgm:t>
        <a:bodyPr/>
        <a:lstStyle/>
        <a:p>
          <a:endParaRPr lang="en-US"/>
        </a:p>
      </dgm:t>
    </dgm:pt>
    <dgm:pt modelId="{80AED2F3-CB0A-CE48-8A36-9347CEA20712}">
      <dgm:prSet phldrT="[Text]"/>
      <dgm:spPr>
        <a:solidFill>
          <a:srgbClr val="C00000"/>
        </a:solidFill>
      </dgm:spPr>
      <dgm:t>
        <a:bodyPr/>
        <a:lstStyle/>
        <a:p>
          <a:r>
            <a:rPr lang="en-US" b="0" dirty="0">
              <a:solidFill>
                <a:schemeClr val="tx1"/>
              </a:solidFill>
              <a:latin typeface="+mn-lt"/>
            </a:rPr>
            <a:t>Physically</a:t>
          </a:r>
        </a:p>
      </dgm:t>
    </dgm:pt>
    <dgm:pt modelId="{45AEB7A5-E07E-A34D-826F-8BA95E2E9801}" type="parTrans" cxnId="{47AC4111-0162-A447-881D-2A03763C4C72}">
      <dgm:prSet/>
      <dgm:spPr/>
      <dgm:t>
        <a:bodyPr/>
        <a:lstStyle/>
        <a:p>
          <a:endParaRPr lang="en-US"/>
        </a:p>
      </dgm:t>
    </dgm:pt>
    <dgm:pt modelId="{B9FA65BE-D9C9-BA48-88D2-DD06474D3D6A}" type="sibTrans" cxnId="{47AC4111-0162-A447-881D-2A03763C4C72}">
      <dgm:prSet/>
      <dgm:spPr>
        <a:solidFill>
          <a:schemeClr val="tx2"/>
        </a:solidFill>
      </dgm:spPr>
      <dgm:t>
        <a:bodyPr/>
        <a:lstStyle/>
        <a:p>
          <a:endParaRPr lang="en-US"/>
        </a:p>
      </dgm:t>
    </dgm:pt>
    <dgm:pt modelId="{055AF1B0-68B3-6B4A-8F82-E2DBD3729F90}">
      <dgm:prSet phldrT="[Text]"/>
      <dgm:spPr>
        <a:solidFill>
          <a:srgbClr val="C00000"/>
        </a:solidFill>
      </dgm:spPr>
      <dgm:t>
        <a:bodyPr/>
        <a:lstStyle/>
        <a:p>
          <a:r>
            <a:rPr lang="en-US" b="0" dirty="0">
              <a:solidFill>
                <a:schemeClr val="tx1"/>
              </a:solidFill>
              <a:latin typeface="+mn-lt"/>
            </a:rPr>
            <a:t>Emotionally</a:t>
          </a:r>
        </a:p>
      </dgm:t>
    </dgm:pt>
    <dgm:pt modelId="{D9A0EB38-E32C-7440-A2AE-1605661FA5A4}" type="parTrans" cxnId="{D805041F-F113-F446-998D-75AA950E9F4D}">
      <dgm:prSet/>
      <dgm:spPr/>
      <dgm:t>
        <a:bodyPr/>
        <a:lstStyle/>
        <a:p>
          <a:endParaRPr lang="en-US"/>
        </a:p>
      </dgm:t>
    </dgm:pt>
    <dgm:pt modelId="{FE207359-8B18-3841-A0E2-8A2FE2F381D1}" type="sibTrans" cxnId="{D805041F-F113-F446-998D-75AA950E9F4D}">
      <dgm:prSet/>
      <dgm:spPr/>
      <dgm:t>
        <a:bodyPr/>
        <a:lstStyle/>
        <a:p>
          <a:endParaRPr lang="en-US"/>
        </a:p>
      </dgm:t>
    </dgm:pt>
    <dgm:pt modelId="{57A0EC85-A854-A340-AA72-BF4D937FF1EF}">
      <dgm:prSet phldrT="[Text]"/>
      <dgm:spPr>
        <a:solidFill>
          <a:srgbClr val="C00000"/>
        </a:solidFill>
      </dgm:spPr>
      <dgm:t>
        <a:bodyPr/>
        <a:lstStyle/>
        <a:p>
          <a:r>
            <a:rPr lang="en-US" b="0" dirty="0">
              <a:solidFill>
                <a:schemeClr val="tx1"/>
              </a:solidFill>
            </a:rPr>
            <a:t>Cognitively</a:t>
          </a:r>
        </a:p>
      </dgm:t>
    </dgm:pt>
    <dgm:pt modelId="{3110456C-823F-FC40-91B0-CD8AB09CCE05}" type="parTrans" cxnId="{34671503-3D71-C347-866A-24DE0816512C}">
      <dgm:prSet/>
      <dgm:spPr/>
      <dgm:t>
        <a:bodyPr/>
        <a:lstStyle/>
        <a:p>
          <a:endParaRPr lang="en-US"/>
        </a:p>
      </dgm:t>
    </dgm:pt>
    <dgm:pt modelId="{759966AB-A55A-FB4F-B618-668A4CC50784}" type="sibTrans" cxnId="{34671503-3D71-C347-866A-24DE0816512C}">
      <dgm:prSet/>
      <dgm:spPr/>
      <dgm:t>
        <a:bodyPr/>
        <a:lstStyle/>
        <a:p>
          <a:endParaRPr lang="en-US"/>
        </a:p>
      </dgm:t>
    </dgm:pt>
    <dgm:pt modelId="{A396F280-24E7-5145-8A4B-7D58FDE051B5}">
      <dgm:prSet phldrT="[Text]"/>
      <dgm:spPr>
        <a:solidFill>
          <a:srgbClr val="C00000"/>
        </a:solidFill>
      </dgm:spPr>
      <dgm:t>
        <a:bodyPr/>
        <a:lstStyle/>
        <a:p>
          <a:r>
            <a:rPr lang="en-US" b="0" dirty="0">
              <a:solidFill>
                <a:schemeClr val="tx1"/>
              </a:solidFill>
              <a:latin typeface="+mn-lt"/>
            </a:rPr>
            <a:t>Spiritually</a:t>
          </a:r>
        </a:p>
      </dgm:t>
    </dgm:pt>
    <dgm:pt modelId="{EAC21F18-40BE-A446-8795-DB92446D4310}" type="parTrans" cxnId="{241F7EE7-2F77-2F46-A7C7-2205A592C1B2}">
      <dgm:prSet/>
      <dgm:spPr/>
      <dgm:t>
        <a:bodyPr/>
        <a:lstStyle/>
        <a:p>
          <a:endParaRPr lang="en-US"/>
        </a:p>
      </dgm:t>
    </dgm:pt>
    <dgm:pt modelId="{8BEACDF0-66E6-9B4F-9419-6E53BA653045}" type="sibTrans" cxnId="{241F7EE7-2F77-2F46-A7C7-2205A592C1B2}">
      <dgm:prSet/>
      <dgm:spPr/>
      <dgm:t>
        <a:bodyPr/>
        <a:lstStyle/>
        <a:p>
          <a:endParaRPr lang="en-US"/>
        </a:p>
      </dgm:t>
    </dgm:pt>
    <dgm:pt modelId="{20D89337-416F-694F-B9AF-98EE2D994BC8}">
      <dgm:prSet phldrT="[Text]"/>
      <dgm:spPr>
        <a:solidFill>
          <a:srgbClr val="C00000"/>
        </a:solidFill>
      </dgm:spPr>
      <dgm:t>
        <a:bodyPr/>
        <a:lstStyle/>
        <a:p>
          <a:r>
            <a:rPr lang="en-US" b="0" dirty="0">
              <a:solidFill>
                <a:schemeClr val="tx1"/>
              </a:solidFill>
              <a:latin typeface="+mn-lt"/>
            </a:rPr>
            <a:t>Behaviorally</a:t>
          </a:r>
        </a:p>
      </dgm:t>
    </dgm:pt>
    <dgm:pt modelId="{F9161F59-1E3C-4443-939C-CB2276BCB6F3}" type="sibTrans" cxnId="{3536F956-8A9C-D849-925F-B5DBE6566A55}">
      <dgm:prSet/>
      <dgm:spPr/>
      <dgm:t>
        <a:bodyPr/>
        <a:lstStyle/>
        <a:p>
          <a:endParaRPr lang="en-US"/>
        </a:p>
      </dgm:t>
    </dgm:pt>
    <dgm:pt modelId="{8150DC05-22FC-F644-939E-B41E291436B0}" type="parTrans" cxnId="{3536F956-8A9C-D849-925F-B5DBE6566A55}">
      <dgm:prSet/>
      <dgm:spPr/>
      <dgm:t>
        <a:bodyPr/>
        <a:lstStyle/>
        <a:p>
          <a:endParaRPr lang="en-US"/>
        </a:p>
      </dgm:t>
    </dgm:pt>
    <dgm:pt modelId="{AC83FCA2-084F-2244-833B-3D8CEC92C54A}" type="pres">
      <dgm:prSet presAssocID="{20A8E842-8CF4-A242-9684-61D9E69510EF}" presName="compositeShape" presStyleCnt="0">
        <dgm:presLayoutVars>
          <dgm:chMax val="7"/>
          <dgm:dir/>
          <dgm:resizeHandles val="exact"/>
        </dgm:presLayoutVars>
      </dgm:prSet>
      <dgm:spPr/>
    </dgm:pt>
    <dgm:pt modelId="{33762379-4150-EB4D-AE99-AE58699925E5}" type="pres">
      <dgm:prSet presAssocID="{80AED2F3-CB0A-CE48-8A36-9347CEA20712}" presName="circ1" presStyleLbl="vennNode1" presStyleIdx="0" presStyleCnt="5"/>
      <dgm:spPr>
        <a:solidFill>
          <a:srgbClr val="C00000">
            <a:alpha val="50000"/>
          </a:srgbClr>
        </a:solidFill>
        <a:ln>
          <a:solidFill>
            <a:schemeClr val="tx1"/>
          </a:solidFill>
        </a:ln>
      </dgm:spPr>
    </dgm:pt>
    <dgm:pt modelId="{7EC2A007-D828-3540-AE52-7C391236DBF2}" type="pres">
      <dgm:prSet presAssocID="{80AED2F3-CB0A-CE48-8A36-9347CEA20712}" presName="circ1Tx" presStyleLbl="revTx" presStyleIdx="0" presStyleCnt="0" custLinFactNeighborY="7737">
        <dgm:presLayoutVars>
          <dgm:chMax val="0"/>
          <dgm:chPref val="0"/>
          <dgm:bulletEnabled val="1"/>
        </dgm:presLayoutVars>
      </dgm:prSet>
      <dgm:spPr/>
    </dgm:pt>
    <dgm:pt modelId="{627E21F4-AAB0-9C48-8CFF-67B56291EA96}" type="pres">
      <dgm:prSet presAssocID="{055AF1B0-68B3-6B4A-8F82-E2DBD3729F90}" presName="circ2" presStyleLbl="vennNode1" presStyleIdx="1" presStyleCnt="5"/>
      <dgm:spPr>
        <a:solidFill>
          <a:srgbClr val="C00000">
            <a:alpha val="50000"/>
          </a:srgbClr>
        </a:solidFill>
        <a:ln>
          <a:solidFill>
            <a:schemeClr val="tx1"/>
          </a:solidFill>
        </a:ln>
      </dgm:spPr>
    </dgm:pt>
    <dgm:pt modelId="{572C8055-08DE-1747-A4EE-7D0DFC7A778F}" type="pres">
      <dgm:prSet presAssocID="{055AF1B0-68B3-6B4A-8F82-E2DBD3729F90}" presName="circ2Tx" presStyleLbl="revTx" presStyleIdx="0" presStyleCnt="0">
        <dgm:presLayoutVars>
          <dgm:chMax val="0"/>
          <dgm:chPref val="0"/>
          <dgm:bulletEnabled val="1"/>
        </dgm:presLayoutVars>
      </dgm:prSet>
      <dgm:spPr/>
    </dgm:pt>
    <dgm:pt modelId="{72FDC6A3-7854-C34E-B8E2-EA8FD89EAAE6}" type="pres">
      <dgm:prSet presAssocID="{57A0EC85-A854-A340-AA72-BF4D937FF1EF}" presName="circ3" presStyleLbl="vennNode1" presStyleIdx="2" presStyleCnt="5"/>
      <dgm:spPr>
        <a:solidFill>
          <a:srgbClr val="C00000">
            <a:alpha val="50000"/>
          </a:srgbClr>
        </a:solidFill>
        <a:ln>
          <a:solidFill>
            <a:schemeClr val="tx1"/>
          </a:solidFill>
        </a:ln>
      </dgm:spPr>
    </dgm:pt>
    <dgm:pt modelId="{FD45971D-F7B9-E047-A2ED-23A14131279D}" type="pres">
      <dgm:prSet presAssocID="{57A0EC85-A854-A340-AA72-BF4D937FF1EF}" presName="circ3Tx" presStyleLbl="revTx" presStyleIdx="0" presStyleCnt="0">
        <dgm:presLayoutVars>
          <dgm:chMax val="0"/>
          <dgm:chPref val="0"/>
          <dgm:bulletEnabled val="1"/>
        </dgm:presLayoutVars>
      </dgm:prSet>
      <dgm:spPr/>
    </dgm:pt>
    <dgm:pt modelId="{E2B3B638-B425-8940-A918-ECFBC126D1B9}" type="pres">
      <dgm:prSet presAssocID="{20D89337-416F-694F-B9AF-98EE2D994BC8}" presName="circ4" presStyleLbl="vennNode1" presStyleIdx="3" presStyleCnt="5"/>
      <dgm:spPr>
        <a:solidFill>
          <a:srgbClr val="C00000">
            <a:alpha val="50000"/>
          </a:srgbClr>
        </a:solidFill>
        <a:ln>
          <a:solidFill>
            <a:schemeClr val="tx1"/>
          </a:solidFill>
        </a:ln>
      </dgm:spPr>
    </dgm:pt>
    <dgm:pt modelId="{1A7A9426-B291-C14D-BF9B-78814649E623}" type="pres">
      <dgm:prSet presAssocID="{20D89337-416F-694F-B9AF-98EE2D994BC8}" presName="circ4Tx" presStyleLbl="revTx" presStyleIdx="0" presStyleCnt="0">
        <dgm:presLayoutVars>
          <dgm:chMax val="0"/>
          <dgm:chPref val="0"/>
          <dgm:bulletEnabled val="1"/>
        </dgm:presLayoutVars>
      </dgm:prSet>
      <dgm:spPr/>
    </dgm:pt>
    <dgm:pt modelId="{F0B5277E-6DD7-1445-98D1-36D4262DC62C}" type="pres">
      <dgm:prSet presAssocID="{A396F280-24E7-5145-8A4B-7D58FDE051B5}" presName="circ5" presStyleLbl="vennNode1" presStyleIdx="4" presStyleCnt="5"/>
      <dgm:spPr>
        <a:solidFill>
          <a:srgbClr val="C00000">
            <a:alpha val="50000"/>
          </a:srgbClr>
        </a:solidFill>
        <a:ln>
          <a:solidFill>
            <a:schemeClr val="tx1"/>
          </a:solidFill>
        </a:ln>
      </dgm:spPr>
    </dgm:pt>
    <dgm:pt modelId="{568FDDF4-411D-624E-A0BE-11E5A2EEEB06}" type="pres">
      <dgm:prSet presAssocID="{A396F280-24E7-5145-8A4B-7D58FDE051B5}" presName="circ5Tx" presStyleLbl="revTx" presStyleIdx="0" presStyleCnt="0">
        <dgm:presLayoutVars>
          <dgm:chMax val="0"/>
          <dgm:chPref val="0"/>
          <dgm:bulletEnabled val="1"/>
        </dgm:presLayoutVars>
      </dgm:prSet>
      <dgm:spPr/>
    </dgm:pt>
  </dgm:ptLst>
  <dgm:cxnLst>
    <dgm:cxn modelId="{A1D2A301-C84D-7847-A4CF-5E95FA1048C0}" type="presOf" srcId="{20D89337-416F-694F-B9AF-98EE2D994BC8}" destId="{1A7A9426-B291-C14D-BF9B-78814649E623}" srcOrd="0" destOrd="0" presId="urn:microsoft.com/office/officeart/2005/8/layout/venn1"/>
    <dgm:cxn modelId="{34671503-3D71-C347-866A-24DE0816512C}" srcId="{20A8E842-8CF4-A242-9684-61D9E69510EF}" destId="{57A0EC85-A854-A340-AA72-BF4D937FF1EF}" srcOrd="2" destOrd="0" parTransId="{3110456C-823F-FC40-91B0-CD8AB09CCE05}" sibTransId="{759966AB-A55A-FB4F-B618-668A4CC50784}"/>
    <dgm:cxn modelId="{86D10206-C39F-6B4D-8AE5-55793926B963}" type="presOf" srcId="{80AED2F3-CB0A-CE48-8A36-9347CEA20712}" destId="{7EC2A007-D828-3540-AE52-7C391236DBF2}" srcOrd="0" destOrd="0" presId="urn:microsoft.com/office/officeart/2005/8/layout/venn1"/>
    <dgm:cxn modelId="{3E3CD30E-F354-1341-837C-C980DFAD9036}" type="presOf" srcId="{57A0EC85-A854-A340-AA72-BF4D937FF1EF}" destId="{FD45971D-F7B9-E047-A2ED-23A14131279D}" srcOrd="0" destOrd="0" presId="urn:microsoft.com/office/officeart/2005/8/layout/venn1"/>
    <dgm:cxn modelId="{47AC4111-0162-A447-881D-2A03763C4C72}" srcId="{20A8E842-8CF4-A242-9684-61D9E69510EF}" destId="{80AED2F3-CB0A-CE48-8A36-9347CEA20712}" srcOrd="0" destOrd="0" parTransId="{45AEB7A5-E07E-A34D-826F-8BA95E2E9801}" sibTransId="{B9FA65BE-D9C9-BA48-88D2-DD06474D3D6A}"/>
    <dgm:cxn modelId="{FD037412-BA60-3640-A5D0-44FC6DA8CB24}" type="presOf" srcId="{055AF1B0-68B3-6B4A-8F82-E2DBD3729F90}" destId="{572C8055-08DE-1747-A4EE-7D0DFC7A778F}" srcOrd="0" destOrd="0" presId="urn:microsoft.com/office/officeart/2005/8/layout/venn1"/>
    <dgm:cxn modelId="{D805041F-F113-F446-998D-75AA950E9F4D}" srcId="{20A8E842-8CF4-A242-9684-61D9E69510EF}" destId="{055AF1B0-68B3-6B4A-8F82-E2DBD3729F90}" srcOrd="1" destOrd="0" parTransId="{D9A0EB38-E32C-7440-A2AE-1605661FA5A4}" sibTransId="{FE207359-8B18-3841-A0E2-8A2FE2F381D1}"/>
    <dgm:cxn modelId="{A1506260-2BAD-C34A-B0D4-8EE2B7C7E92A}" type="presOf" srcId="{A396F280-24E7-5145-8A4B-7D58FDE051B5}" destId="{568FDDF4-411D-624E-A0BE-11E5A2EEEB06}" srcOrd="0" destOrd="0" presId="urn:microsoft.com/office/officeart/2005/8/layout/venn1"/>
    <dgm:cxn modelId="{FFBA0C46-DF1D-C243-A13A-52D19F9896C7}" type="presOf" srcId="{20A8E842-8CF4-A242-9684-61D9E69510EF}" destId="{AC83FCA2-084F-2244-833B-3D8CEC92C54A}" srcOrd="0" destOrd="0" presId="urn:microsoft.com/office/officeart/2005/8/layout/venn1"/>
    <dgm:cxn modelId="{3536F956-8A9C-D849-925F-B5DBE6566A55}" srcId="{20A8E842-8CF4-A242-9684-61D9E69510EF}" destId="{20D89337-416F-694F-B9AF-98EE2D994BC8}" srcOrd="3" destOrd="0" parTransId="{8150DC05-22FC-F644-939E-B41E291436B0}" sibTransId="{F9161F59-1E3C-4443-939C-CB2276BCB6F3}"/>
    <dgm:cxn modelId="{241F7EE7-2F77-2F46-A7C7-2205A592C1B2}" srcId="{20A8E842-8CF4-A242-9684-61D9E69510EF}" destId="{A396F280-24E7-5145-8A4B-7D58FDE051B5}" srcOrd="4" destOrd="0" parTransId="{EAC21F18-40BE-A446-8795-DB92446D4310}" sibTransId="{8BEACDF0-66E6-9B4F-9419-6E53BA653045}"/>
    <dgm:cxn modelId="{3E98AA9F-C845-2642-8137-963DAC1843DC}" type="presParOf" srcId="{AC83FCA2-084F-2244-833B-3D8CEC92C54A}" destId="{33762379-4150-EB4D-AE99-AE58699925E5}" srcOrd="0" destOrd="0" presId="urn:microsoft.com/office/officeart/2005/8/layout/venn1"/>
    <dgm:cxn modelId="{6C1E750B-DB46-6949-81BA-9C2CD982782C}" type="presParOf" srcId="{AC83FCA2-084F-2244-833B-3D8CEC92C54A}" destId="{7EC2A007-D828-3540-AE52-7C391236DBF2}" srcOrd="1" destOrd="0" presId="urn:microsoft.com/office/officeart/2005/8/layout/venn1"/>
    <dgm:cxn modelId="{F3D0B27D-358F-4648-B954-C9FF9143EEE0}" type="presParOf" srcId="{AC83FCA2-084F-2244-833B-3D8CEC92C54A}" destId="{627E21F4-AAB0-9C48-8CFF-67B56291EA96}" srcOrd="2" destOrd="0" presId="urn:microsoft.com/office/officeart/2005/8/layout/venn1"/>
    <dgm:cxn modelId="{2F0013E5-57FF-7B40-A1BA-5E88EE31C93C}" type="presParOf" srcId="{AC83FCA2-084F-2244-833B-3D8CEC92C54A}" destId="{572C8055-08DE-1747-A4EE-7D0DFC7A778F}" srcOrd="3" destOrd="0" presId="urn:microsoft.com/office/officeart/2005/8/layout/venn1"/>
    <dgm:cxn modelId="{4A32E8AC-F5AF-E041-91E6-903AC783E2AD}" type="presParOf" srcId="{AC83FCA2-084F-2244-833B-3D8CEC92C54A}" destId="{72FDC6A3-7854-C34E-B8E2-EA8FD89EAAE6}" srcOrd="4" destOrd="0" presId="urn:microsoft.com/office/officeart/2005/8/layout/venn1"/>
    <dgm:cxn modelId="{207558D1-859D-2149-A51F-EF4C1DC7B09E}" type="presParOf" srcId="{AC83FCA2-084F-2244-833B-3D8CEC92C54A}" destId="{FD45971D-F7B9-E047-A2ED-23A14131279D}" srcOrd="5" destOrd="0" presId="urn:microsoft.com/office/officeart/2005/8/layout/venn1"/>
    <dgm:cxn modelId="{47583ED6-D1B2-D349-8C19-AD18000FE377}" type="presParOf" srcId="{AC83FCA2-084F-2244-833B-3D8CEC92C54A}" destId="{E2B3B638-B425-8940-A918-ECFBC126D1B9}" srcOrd="6" destOrd="0" presId="urn:microsoft.com/office/officeart/2005/8/layout/venn1"/>
    <dgm:cxn modelId="{3342E7BC-F721-364B-B5A4-1C6D467CB48A}" type="presParOf" srcId="{AC83FCA2-084F-2244-833B-3D8CEC92C54A}" destId="{1A7A9426-B291-C14D-BF9B-78814649E623}" srcOrd="7" destOrd="0" presId="urn:microsoft.com/office/officeart/2005/8/layout/venn1"/>
    <dgm:cxn modelId="{C3A63875-5272-7F4A-BE0A-586DD4549C2C}" type="presParOf" srcId="{AC83FCA2-084F-2244-833B-3D8CEC92C54A}" destId="{F0B5277E-6DD7-1445-98D1-36D4262DC62C}" srcOrd="8" destOrd="0" presId="urn:microsoft.com/office/officeart/2005/8/layout/venn1"/>
    <dgm:cxn modelId="{347A0B13-22CE-994D-89C9-69211ECFBEF2}" type="presParOf" srcId="{AC83FCA2-084F-2244-833B-3D8CEC92C54A}" destId="{568FDDF4-411D-624E-A0BE-11E5A2EEEB06}" srcOrd="9" destOrd="0" presId="urn:microsoft.com/office/officeart/2005/8/layout/venn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A8E842-8CF4-A242-9684-61D9E69510EF}" type="doc">
      <dgm:prSet loTypeId="urn:microsoft.com/office/officeart/2005/8/layout/venn1" loCatId="" qsTypeId="urn:microsoft.com/office/officeart/2005/8/quickstyle/simple1" qsCatId="simple" csTypeId="urn:microsoft.com/office/officeart/2005/8/colors/accent1_2" csCatId="accent1" phldr="1"/>
      <dgm:spPr/>
      <dgm:t>
        <a:bodyPr/>
        <a:lstStyle/>
        <a:p>
          <a:endParaRPr lang="en-US"/>
        </a:p>
      </dgm:t>
    </dgm:pt>
    <dgm:pt modelId="{80AED2F3-CB0A-CE48-8A36-9347CEA20712}">
      <dgm:prSet phldrT="[Text]" custT="1"/>
      <dgm:spPr>
        <a:solidFill>
          <a:srgbClr val="C00000"/>
        </a:solidFill>
      </dgm:spPr>
      <dgm:t>
        <a:bodyPr/>
        <a:lstStyle/>
        <a:p>
          <a:r>
            <a:rPr lang="en-US" sz="2500" b="0" dirty="0">
              <a:solidFill>
                <a:schemeClr val="tx1"/>
              </a:solidFill>
            </a:rPr>
            <a:t>Safety</a:t>
          </a:r>
        </a:p>
      </dgm:t>
    </dgm:pt>
    <dgm:pt modelId="{45AEB7A5-E07E-A34D-826F-8BA95E2E9801}" type="parTrans" cxnId="{47AC4111-0162-A447-881D-2A03763C4C72}">
      <dgm:prSet/>
      <dgm:spPr/>
      <dgm:t>
        <a:bodyPr/>
        <a:lstStyle/>
        <a:p>
          <a:endParaRPr lang="en-US" sz="2500"/>
        </a:p>
      </dgm:t>
    </dgm:pt>
    <dgm:pt modelId="{B9FA65BE-D9C9-BA48-88D2-DD06474D3D6A}" type="sibTrans" cxnId="{47AC4111-0162-A447-881D-2A03763C4C72}">
      <dgm:prSet/>
      <dgm:spPr>
        <a:solidFill>
          <a:schemeClr val="tx2"/>
        </a:solidFill>
      </dgm:spPr>
      <dgm:t>
        <a:bodyPr/>
        <a:lstStyle/>
        <a:p>
          <a:endParaRPr lang="en-US" sz="2500"/>
        </a:p>
      </dgm:t>
    </dgm:pt>
    <dgm:pt modelId="{055AF1B0-68B3-6B4A-8F82-E2DBD3729F90}">
      <dgm:prSet phldrT="[Text]" custT="1"/>
      <dgm:spPr>
        <a:solidFill>
          <a:srgbClr val="C00000"/>
        </a:solidFill>
      </dgm:spPr>
      <dgm:t>
        <a:bodyPr/>
        <a:lstStyle/>
        <a:p>
          <a:r>
            <a:rPr lang="en-US" sz="2500" b="0" dirty="0">
              <a:solidFill>
                <a:schemeClr val="tx1"/>
              </a:solidFill>
            </a:rPr>
            <a:t>Trustworthiness</a:t>
          </a:r>
        </a:p>
      </dgm:t>
    </dgm:pt>
    <dgm:pt modelId="{D9A0EB38-E32C-7440-A2AE-1605661FA5A4}" type="parTrans" cxnId="{D805041F-F113-F446-998D-75AA950E9F4D}">
      <dgm:prSet/>
      <dgm:spPr/>
      <dgm:t>
        <a:bodyPr/>
        <a:lstStyle/>
        <a:p>
          <a:endParaRPr lang="en-US" sz="2500"/>
        </a:p>
      </dgm:t>
    </dgm:pt>
    <dgm:pt modelId="{FE207359-8B18-3841-A0E2-8A2FE2F381D1}" type="sibTrans" cxnId="{D805041F-F113-F446-998D-75AA950E9F4D}">
      <dgm:prSet/>
      <dgm:spPr/>
      <dgm:t>
        <a:bodyPr/>
        <a:lstStyle/>
        <a:p>
          <a:endParaRPr lang="en-US" sz="2500"/>
        </a:p>
      </dgm:t>
    </dgm:pt>
    <dgm:pt modelId="{57A0EC85-A854-A340-AA72-BF4D937FF1EF}">
      <dgm:prSet phldrT="[Text]" custT="1"/>
      <dgm:spPr>
        <a:solidFill>
          <a:srgbClr val="C00000"/>
        </a:solidFill>
      </dgm:spPr>
      <dgm:t>
        <a:bodyPr/>
        <a:lstStyle/>
        <a:p>
          <a:r>
            <a:rPr lang="en-US" sz="2500" b="0" dirty="0">
              <a:solidFill>
                <a:schemeClr val="tx1"/>
              </a:solidFill>
            </a:rPr>
            <a:t>Choice</a:t>
          </a:r>
        </a:p>
      </dgm:t>
    </dgm:pt>
    <dgm:pt modelId="{3110456C-823F-FC40-91B0-CD8AB09CCE05}" type="parTrans" cxnId="{34671503-3D71-C347-866A-24DE0816512C}">
      <dgm:prSet/>
      <dgm:spPr/>
      <dgm:t>
        <a:bodyPr/>
        <a:lstStyle/>
        <a:p>
          <a:endParaRPr lang="en-US" sz="2500"/>
        </a:p>
      </dgm:t>
    </dgm:pt>
    <dgm:pt modelId="{759966AB-A55A-FB4F-B618-668A4CC50784}" type="sibTrans" cxnId="{34671503-3D71-C347-866A-24DE0816512C}">
      <dgm:prSet/>
      <dgm:spPr/>
      <dgm:t>
        <a:bodyPr/>
        <a:lstStyle/>
        <a:p>
          <a:endParaRPr lang="en-US" sz="2500"/>
        </a:p>
      </dgm:t>
    </dgm:pt>
    <dgm:pt modelId="{A396F280-24E7-5145-8A4B-7D58FDE051B5}">
      <dgm:prSet phldrT="[Text]" custT="1"/>
      <dgm:spPr>
        <a:solidFill>
          <a:srgbClr val="C00000"/>
        </a:solidFill>
      </dgm:spPr>
      <dgm:t>
        <a:bodyPr/>
        <a:lstStyle/>
        <a:p>
          <a:r>
            <a:rPr lang="en-US" sz="2500" b="0" dirty="0">
              <a:solidFill>
                <a:schemeClr val="tx1"/>
              </a:solidFill>
            </a:rPr>
            <a:t>Empowerment</a:t>
          </a:r>
        </a:p>
      </dgm:t>
    </dgm:pt>
    <dgm:pt modelId="{EAC21F18-40BE-A446-8795-DB92446D4310}" type="parTrans" cxnId="{241F7EE7-2F77-2F46-A7C7-2205A592C1B2}">
      <dgm:prSet/>
      <dgm:spPr/>
      <dgm:t>
        <a:bodyPr/>
        <a:lstStyle/>
        <a:p>
          <a:endParaRPr lang="en-US" sz="2500"/>
        </a:p>
      </dgm:t>
    </dgm:pt>
    <dgm:pt modelId="{8BEACDF0-66E6-9B4F-9419-6E53BA653045}" type="sibTrans" cxnId="{241F7EE7-2F77-2F46-A7C7-2205A592C1B2}">
      <dgm:prSet/>
      <dgm:spPr/>
      <dgm:t>
        <a:bodyPr/>
        <a:lstStyle/>
        <a:p>
          <a:endParaRPr lang="en-US" sz="2500"/>
        </a:p>
      </dgm:t>
    </dgm:pt>
    <dgm:pt modelId="{20D89337-416F-694F-B9AF-98EE2D994BC8}">
      <dgm:prSet phldrT="[Text]" custT="1"/>
      <dgm:spPr>
        <a:solidFill>
          <a:srgbClr val="C00000"/>
        </a:solidFill>
      </dgm:spPr>
      <dgm:t>
        <a:bodyPr/>
        <a:lstStyle/>
        <a:p>
          <a:r>
            <a:rPr lang="en-US" sz="2500" b="0" dirty="0">
              <a:solidFill>
                <a:schemeClr val="tx1"/>
              </a:solidFill>
            </a:rPr>
            <a:t>Collaboration</a:t>
          </a:r>
        </a:p>
      </dgm:t>
    </dgm:pt>
    <dgm:pt modelId="{F9161F59-1E3C-4443-939C-CB2276BCB6F3}" type="sibTrans" cxnId="{3536F956-8A9C-D849-925F-B5DBE6566A55}">
      <dgm:prSet/>
      <dgm:spPr/>
      <dgm:t>
        <a:bodyPr/>
        <a:lstStyle/>
        <a:p>
          <a:endParaRPr lang="en-US" sz="2500"/>
        </a:p>
      </dgm:t>
    </dgm:pt>
    <dgm:pt modelId="{8150DC05-22FC-F644-939E-B41E291436B0}" type="parTrans" cxnId="{3536F956-8A9C-D849-925F-B5DBE6566A55}">
      <dgm:prSet/>
      <dgm:spPr/>
      <dgm:t>
        <a:bodyPr/>
        <a:lstStyle/>
        <a:p>
          <a:endParaRPr lang="en-US" sz="2500"/>
        </a:p>
      </dgm:t>
    </dgm:pt>
    <dgm:pt modelId="{AC83FCA2-084F-2244-833B-3D8CEC92C54A}" type="pres">
      <dgm:prSet presAssocID="{20A8E842-8CF4-A242-9684-61D9E69510EF}" presName="compositeShape" presStyleCnt="0">
        <dgm:presLayoutVars>
          <dgm:chMax val="7"/>
          <dgm:dir/>
          <dgm:resizeHandles val="exact"/>
        </dgm:presLayoutVars>
      </dgm:prSet>
      <dgm:spPr/>
    </dgm:pt>
    <dgm:pt modelId="{33762379-4150-EB4D-AE99-AE58699925E5}" type="pres">
      <dgm:prSet presAssocID="{80AED2F3-CB0A-CE48-8A36-9347CEA20712}" presName="circ1" presStyleLbl="vennNode1" presStyleIdx="0" presStyleCnt="5"/>
      <dgm:spPr>
        <a:solidFill>
          <a:srgbClr val="FFC000">
            <a:alpha val="50000"/>
          </a:srgbClr>
        </a:solidFill>
        <a:ln>
          <a:noFill/>
        </a:ln>
      </dgm:spPr>
    </dgm:pt>
    <dgm:pt modelId="{7EC2A007-D828-3540-AE52-7C391236DBF2}" type="pres">
      <dgm:prSet presAssocID="{80AED2F3-CB0A-CE48-8A36-9347CEA20712}" presName="circ1Tx" presStyleLbl="revTx" presStyleIdx="0" presStyleCnt="0" custLinFactNeighborX="648" custLinFactNeighborY="24636">
        <dgm:presLayoutVars>
          <dgm:chMax val="0"/>
          <dgm:chPref val="0"/>
          <dgm:bulletEnabled val="1"/>
        </dgm:presLayoutVars>
      </dgm:prSet>
      <dgm:spPr/>
    </dgm:pt>
    <dgm:pt modelId="{627E21F4-AAB0-9C48-8CFF-67B56291EA96}" type="pres">
      <dgm:prSet presAssocID="{055AF1B0-68B3-6B4A-8F82-E2DBD3729F90}" presName="circ2" presStyleLbl="vennNode1" presStyleIdx="1" presStyleCnt="5"/>
      <dgm:spPr>
        <a:solidFill>
          <a:srgbClr val="00B14F">
            <a:alpha val="50000"/>
          </a:srgbClr>
        </a:solidFill>
        <a:ln>
          <a:noFill/>
        </a:ln>
      </dgm:spPr>
    </dgm:pt>
    <dgm:pt modelId="{572C8055-08DE-1747-A4EE-7D0DFC7A778F}" type="pres">
      <dgm:prSet presAssocID="{055AF1B0-68B3-6B4A-8F82-E2DBD3729F90}" presName="circ2Tx" presStyleLbl="revTx" presStyleIdx="0" presStyleCnt="0" custScaleX="135000" custLinFactNeighborX="-2741" custLinFactNeighborY="-15618">
        <dgm:presLayoutVars>
          <dgm:chMax val="0"/>
          <dgm:chPref val="0"/>
          <dgm:bulletEnabled val="1"/>
        </dgm:presLayoutVars>
      </dgm:prSet>
      <dgm:spPr/>
    </dgm:pt>
    <dgm:pt modelId="{72FDC6A3-7854-C34E-B8E2-EA8FD89EAAE6}" type="pres">
      <dgm:prSet presAssocID="{57A0EC85-A854-A340-AA72-BF4D937FF1EF}" presName="circ3" presStyleLbl="vennNode1" presStyleIdx="2" presStyleCnt="5"/>
      <dgm:spPr>
        <a:solidFill>
          <a:srgbClr val="953ED8">
            <a:alpha val="50000"/>
          </a:srgbClr>
        </a:solidFill>
        <a:ln>
          <a:noFill/>
        </a:ln>
      </dgm:spPr>
    </dgm:pt>
    <dgm:pt modelId="{FD45971D-F7B9-E047-A2ED-23A14131279D}" type="pres">
      <dgm:prSet presAssocID="{57A0EC85-A854-A340-AA72-BF4D937FF1EF}" presName="circ3Tx" presStyleLbl="revTx" presStyleIdx="0" presStyleCnt="0" custLinFactNeighborX="-15905" custLinFactNeighborY="1032">
        <dgm:presLayoutVars>
          <dgm:chMax val="0"/>
          <dgm:chPref val="0"/>
          <dgm:bulletEnabled val="1"/>
        </dgm:presLayoutVars>
      </dgm:prSet>
      <dgm:spPr/>
    </dgm:pt>
    <dgm:pt modelId="{E2B3B638-B425-8940-A918-ECFBC126D1B9}" type="pres">
      <dgm:prSet presAssocID="{20D89337-416F-694F-B9AF-98EE2D994BC8}" presName="circ4" presStyleLbl="vennNode1" presStyleIdx="3" presStyleCnt="5"/>
      <dgm:spPr>
        <a:solidFill>
          <a:srgbClr val="FFFF00">
            <a:alpha val="50000"/>
          </a:srgbClr>
        </a:solidFill>
        <a:ln>
          <a:noFill/>
        </a:ln>
      </dgm:spPr>
    </dgm:pt>
    <dgm:pt modelId="{1A7A9426-B291-C14D-BF9B-78814649E623}" type="pres">
      <dgm:prSet presAssocID="{20D89337-416F-694F-B9AF-98EE2D994BC8}" presName="circ4Tx" presStyleLbl="revTx" presStyleIdx="0" presStyleCnt="0" custScaleX="130538">
        <dgm:presLayoutVars>
          <dgm:chMax val="0"/>
          <dgm:chPref val="0"/>
          <dgm:bulletEnabled val="1"/>
        </dgm:presLayoutVars>
      </dgm:prSet>
      <dgm:spPr/>
    </dgm:pt>
    <dgm:pt modelId="{F0B5277E-6DD7-1445-98D1-36D4262DC62C}" type="pres">
      <dgm:prSet presAssocID="{A396F280-24E7-5145-8A4B-7D58FDE051B5}" presName="circ5" presStyleLbl="vennNode1" presStyleIdx="4" presStyleCnt="5"/>
      <dgm:spPr>
        <a:solidFill>
          <a:schemeClr val="accent5">
            <a:lumMod val="60000"/>
            <a:lumOff val="40000"/>
            <a:alpha val="50000"/>
          </a:schemeClr>
        </a:solidFill>
        <a:ln>
          <a:noFill/>
        </a:ln>
      </dgm:spPr>
    </dgm:pt>
    <dgm:pt modelId="{568FDDF4-411D-624E-A0BE-11E5A2EEEB06}" type="pres">
      <dgm:prSet presAssocID="{A396F280-24E7-5145-8A4B-7D58FDE051B5}" presName="circ5Tx" presStyleLbl="revTx" presStyleIdx="0" presStyleCnt="0" custScaleX="140023" custLinFactNeighborX="795" custLinFactNeighborY="-15534">
        <dgm:presLayoutVars>
          <dgm:chMax val="0"/>
          <dgm:chPref val="0"/>
          <dgm:bulletEnabled val="1"/>
        </dgm:presLayoutVars>
      </dgm:prSet>
      <dgm:spPr/>
    </dgm:pt>
  </dgm:ptLst>
  <dgm:cxnLst>
    <dgm:cxn modelId="{A1D2A301-C84D-7847-A4CF-5E95FA1048C0}" type="presOf" srcId="{20D89337-416F-694F-B9AF-98EE2D994BC8}" destId="{1A7A9426-B291-C14D-BF9B-78814649E623}" srcOrd="0" destOrd="0" presId="urn:microsoft.com/office/officeart/2005/8/layout/venn1"/>
    <dgm:cxn modelId="{34671503-3D71-C347-866A-24DE0816512C}" srcId="{20A8E842-8CF4-A242-9684-61D9E69510EF}" destId="{57A0EC85-A854-A340-AA72-BF4D937FF1EF}" srcOrd="2" destOrd="0" parTransId="{3110456C-823F-FC40-91B0-CD8AB09CCE05}" sibTransId="{759966AB-A55A-FB4F-B618-668A4CC50784}"/>
    <dgm:cxn modelId="{86D10206-C39F-6B4D-8AE5-55793926B963}" type="presOf" srcId="{80AED2F3-CB0A-CE48-8A36-9347CEA20712}" destId="{7EC2A007-D828-3540-AE52-7C391236DBF2}" srcOrd="0" destOrd="0" presId="urn:microsoft.com/office/officeart/2005/8/layout/venn1"/>
    <dgm:cxn modelId="{3E3CD30E-F354-1341-837C-C980DFAD9036}" type="presOf" srcId="{57A0EC85-A854-A340-AA72-BF4D937FF1EF}" destId="{FD45971D-F7B9-E047-A2ED-23A14131279D}" srcOrd="0" destOrd="0" presId="urn:microsoft.com/office/officeart/2005/8/layout/venn1"/>
    <dgm:cxn modelId="{47AC4111-0162-A447-881D-2A03763C4C72}" srcId="{20A8E842-8CF4-A242-9684-61D9E69510EF}" destId="{80AED2F3-CB0A-CE48-8A36-9347CEA20712}" srcOrd="0" destOrd="0" parTransId="{45AEB7A5-E07E-A34D-826F-8BA95E2E9801}" sibTransId="{B9FA65BE-D9C9-BA48-88D2-DD06474D3D6A}"/>
    <dgm:cxn modelId="{FD037412-BA60-3640-A5D0-44FC6DA8CB24}" type="presOf" srcId="{055AF1B0-68B3-6B4A-8F82-E2DBD3729F90}" destId="{572C8055-08DE-1747-A4EE-7D0DFC7A778F}" srcOrd="0" destOrd="0" presId="urn:microsoft.com/office/officeart/2005/8/layout/venn1"/>
    <dgm:cxn modelId="{D805041F-F113-F446-998D-75AA950E9F4D}" srcId="{20A8E842-8CF4-A242-9684-61D9E69510EF}" destId="{055AF1B0-68B3-6B4A-8F82-E2DBD3729F90}" srcOrd="1" destOrd="0" parTransId="{D9A0EB38-E32C-7440-A2AE-1605661FA5A4}" sibTransId="{FE207359-8B18-3841-A0E2-8A2FE2F381D1}"/>
    <dgm:cxn modelId="{A1506260-2BAD-C34A-B0D4-8EE2B7C7E92A}" type="presOf" srcId="{A396F280-24E7-5145-8A4B-7D58FDE051B5}" destId="{568FDDF4-411D-624E-A0BE-11E5A2EEEB06}" srcOrd="0" destOrd="0" presId="urn:microsoft.com/office/officeart/2005/8/layout/venn1"/>
    <dgm:cxn modelId="{FFBA0C46-DF1D-C243-A13A-52D19F9896C7}" type="presOf" srcId="{20A8E842-8CF4-A242-9684-61D9E69510EF}" destId="{AC83FCA2-084F-2244-833B-3D8CEC92C54A}" srcOrd="0" destOrd="0" presId="urn:microsoft.com/office/officeart/2005/8/layout/venn1"/>
    <dgm:cxn modelId="{3536F956-8A9C-D849-925F-B5DBE6566A55}" srcId="{20A8E842-8CF4-A242-9684-61D9E69510EF}" destId="{20D89337-416F-694F-B9AF-98EE2D994BC8}" srcOrd="3" destOrd="0" parTransId="{8150DC05-22FC-F644-939E-B41E291436B0}" sibTransId="{F9161F59-1E3C-4443-939C-CB2276BCB6F3}"/>
    <dgm:cxn modelId="{241F7EE7-2F77-2F46-A7C7-2205A592C1B2}" srcId="{20A8E842-8CF4-A242-9684-61D9E69510EF}" destId="{A396F280-24E7-5145-8A4B-7D58FDE051B5}" srcOrd="4" destOrd="0" parTransId="{EAC21F18-40BE-A446-8795-DB92446D4310}" sibTransId="{8BEACDF0-66E6-9B4F-9419-6E53BA653045}"/>
    <dgm:cxn modelId="{3E98AA9F-C845-2642-8137-963DAC1843DC}" type="presParOf" srcId="{AC83FCA2-084F-2244-833B-3D8CEC92C54A}" destId="{33762379-4150-EB4D-AE99-AE58699925E5}" srcOrd="0" destOrd="0" presId="urn:microsoft.com/office/officeart/2005/8/layout/venn1"/>
    <dgm:cxn modelId="{6C1E750B-DB46-6949-81BA-9C2CD982782C}" type="presParOf" srcId="{AC83FCA2-084F-2244-833B-3D8CEC92C54A}" destId="{7EC2A007-D828-3540-AE52-7C391236DBF2}" srcOrd="1" destOrd="0" presId="urn:microsoft.com/office/officeart/2005/8/layout/venn1"/>
    <dgm:cxn modelId="{F3D0B27D-358F-4648-B954-C9FF9143EEE0}" type="presParOf" srcId="{AC83FCA2-084F-2244-833B-3D8CEC92C54A}" destId="{627E21F4-AAB0-9C48-8CFF-67B56291EA96}" srcOrd="2" destOrd="0" presId="urn:microsoft.com/office/officeart/2005/8/layout/venn1"/>
    <dgm:cxn modelId="{2F0013E5-57FF-7B40-A1BA-5E88EE31C93C}" type="presParOf" srcId="{AC83FCA2-084F-2244-833B-3D8CEC92C54A}" destId="{572C8055-08DE-1747-A4EE-7D0DFC7A778F}" srcOrd="3" destOrd="0" presId="urn:microsoft.com/office/officeart/2005/8/layout/venn1"/>
    <dgm:cxn modelId="{4A32E8AC-F5AF-E041-91E6-903AC783E2AD}" type="presParOf" srcId="{AC83FCA2-084F-2244-833B-3D8CEC92C54A}" destId="{72FDC6A3-7854-C34E-B8E2-EA8FD89EAAE6}" srcOrd="4" destOrd="0" presId="urn:microsoft.com/office/officeart/2005/8/layout/venn1"/>
    <dgm:cxn modelId="{207558D1-859D-2149-A51F-EF4C1DC7B09E}" type="presParOf" srcId="{AC83FCA2-084F-2244-833B-3D8CEC92C54A}" destId="{FD45971D-F7B9-E047-A2ED-23A14131279D}" srcOrd="5" destOrd="0" presId="urn:microsoft.com/office/officeart/2005/8/layout/venn1"/>
    <dgm:cxn modelId="{47583ED6-D1B2-D349-8C19-AD18000FE377}" type="presParOf" srcId="{AC83FCA2-084F-2244-833B-3D8CEC92C54A}" destId="{E2B3B638-B425-8940-A918-ECFBC126D1B9}" srcOrd="6" destOrd="0" presId="urn:microsoft.com/office/officeart/2005/8/layout/venn1"/>
    <dgm:cxn modelId="{3342E7BC-F721-364B-B5A4-1C6D467CB48A}" type="presParOf" srcId="{AC83FCA2-084F-2244-833B-3D8CEC92C54A}" destId="{1A7A9426-B291-C14D-BF9B-78814649E623}" srcOrd="7" destOrd="0" presId="urn:microsoft.com/office/officeart/2005/8/layout/venn1"/>
    <dgm:cxn modelId="{C3A63875-5272-7F4A-BE0A-586DD4549C2C}" type="presParOf" srcId="{AC83FCA2-084F-2244-833B-3D8CEC92C54A}" destId="{F0B5277E-6DD7-1445-98D1-36D4262DC62C}" srcOrd="8" destOrd="0" presId="urn:microsoft.com/office/officeart/2005/8/layout/venn1"/>
    <dgm:cxn modelId="{347A0B13-22CE-994D-89C9-69211ECFBEF2}" type="presParOf" srcId="{AC83FCA2-084F-2244-833B-3D8CEC92C54A}" destId="{568FDDF4-411D-624E-A0BE-11E5A2EEEB06}" srcOrd="9" destOrd="0" presId="urn:microsoft.com/office/officeart/2005/8/layout/venn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A8E842-8CF4-A242-9684-61D9E69510EF}" type="doc">
      <dgm:prSet loTypeId="urn:microsoft.com/office/officeart/2005/8/layout/venn1" loCatId="" qsTypeId="urn:microsoft.com/office/officeart/2005/8/quickstyle/simple1" qsCatId="simple" csTypeId="urn:microsoft.com/office/officeart/2005/8/colors/accent1_2" csCatId="accent1" phldr="1"/>
      <dgm:spPr/>
      <dgm:t>
        <a:bodyPr/>
        <a:lstStyle/>
        <a:p>
          <a:endParaRPr lang="en-US"/>
        </a:p>
      </dgm:t>
    </dgm:pt>
    <dgm:pt modelId="{80AED2F3-CB0A-CE48-8A36-9347CEA20712}">
      <dgm:prSet phldrT="[Text]" custT="1"/>
      <dgm:spPr>
        <a:solidFill>
          <a:srgbClr val="C00000"/>
        </a:solidFill>
      </dgm:spPr>
      <dgm:t>
        <a:bodyPr/>
        <a:lstStyle/>
        <a:p>
          <a:endParaRPr lang="en-US" sz="2500" b="0" dirty="0">
            <a:solidFill>
              <a:srgbClr val="FF8E2E"/>
            </a:solidFill>
          </a:endParaRPr>
        </a:p>
      </dgm:t>
    </dgm:pt>
    <dgm:pt modelId="{45AEB7A5-E07E-A34D-826F-8BA95E2E9801}" type="parTrans" cxnId="{47AC4111-0162-A447-881D-2A03763C4C72}">
      <dgm:prSet/>
      <dgm:spPr/>
      <dgm:t>
        <a:bodyPr/>
        <a:lstStyle/>
        <a:p>
          <a:endParaRPr lang="en-US" sz="2500"/>
        </a:p>
      </dgm:t>
    </dgm:pt>
    <dgm:pt modelId="{B9FA65BE-D9C9-BA48-88D2-DD06474D3D6A}" type="sibTrans" cxnId="{47AC4111-0162-A447-881D-2A03763C4C72}">
      <dgm:prSet/>
      <dgm:spPr>
        <a:solidFill>
          <a:schemeClr val="tx2"/>
        </a:solidFill>
      </dgm:spPr>
      <dgm:t>
        <a:bodyPr/>
        <a:lstStyle/>
        <a:p>
          <a:endParaRPr lang="en-US" sz="2500"/>
        </a:p>
      </dgm:t>
    </dgm:pt>
    <dgm:pt modelId="{055AF1B0-68B3-6B4A-8F82-E2DBD3729F90}">
      <dgm:prSet phldrT="[Text]" custT="1"/>
      <dgm:spPr>
        <a:solidFill>
          <a:srgbClr val="C00000"/>
        </a:solidFill>
      </dgm:spPr>
      <dgm:t>
        <a:bodyPr/>
        <a:lstStyle/>
        <a:p>
          <a:endParaRPr lang="en-US" sz="2500" b="0" dirty="0">
            <a:solidFill>
              <a:srgbClr val="00B14F"/>
            </a:solidFill>
          </a:endParaRPr>
        </a:p>
      </dgm:t>
    </dgm:pt>
    <dgm:pt modelId="{D9A0EB38-E32C-7440-A2AE-1605661FA5A4}" type="parTrans" cxnId="{D805041F-F113-F446-998D-75AA950E9F4D}">
      <dgm:prSet/>
      <dgm:spPr/>
      <dgm:t>
        <a:bodyPr/>
        <a:lstStyle/>
        <a:p>
          <a:endParaRPr lang="en-US" sz="2500"/>
        </a:p>
      </dgm:t>
    </dgm:pt>
    <dgm:pt modelId="{FE207359-8B18-3841-A0E2-8A2FE2F381D1}" type="sibTrans" cxnId="{D805041F-F113-F446-998D-75AA950E9F4D}">
      <dgm:prSet/>
      <dgm:spPr/>
      <dgm:t>
        <a:bodyPr/>
        <a:lstStyle/>
        <a:p>
          <a:endParaRPr lang="en-US" sz="2500"/>
        </a:p>
      </dgm:t>
    </dgm:pt>
    <dgm:pt modelId="{57A0EC85-A854-A340-AA72-BF4D937FF1EF}">
      <dgm:prSet phldrT="[Text]" custT="1"/>
      <dgm:spPr>
        <a:solidFill>
          <a:srgbClr val="C00000"/>
        </a:solidFill>
      </dgm:spPr>
      <dgm:t>
        <a:bodyPr/>
        <a:lstStyle/>
        <a:p>
          <a:endParaRPr lang="en-US" sz="2500" b="0" dirty="0">
            <a:solidFill>
              <a:srgbClr val="953ED8"/>
            </a:solidFill>
          </a:endParaRPr>
        </a:p>
      </dgm:t>
    </dgm:pt>
    <dgm:pt modelId="{3110456C-823F-FC40-91B0-CD8AB09CCE05}" type="parTrans" cxnId="{34671503-3D71-C347-866A-24DE0816512C}">
      <dgm:prSet/>
      <dgm:spPr/>
      <dgm:t>
        <a:bodyPr/>
        <a:lstStyle/>
        <a:p>
          <a:endParaRPr lang="en-US" sz="2500"/>
        </a:p>
      </dgm:t>
    </dgm:pt>
    <dgm:pt modelId="{759966AB-A55A-FB4F-B618-668A4CC50784}" type="sibTrans" cxnId="{34671503-3D71-C347-866A-24DE0816512C}">
      <dgm:prSet/>
      <dgm:spPr/>
      <dgm:t>
        <a:bodyPr/>
        <a:lstStyle/>
        <a:p>
          <a:endParaRPr lang="en-US" sz="2500"/>
        </a:p>
      </dgm:t>
    </dgm:pt>
    <dgm:pt modelId="{A396F280-24E7-5145-8A4B-7D58FDE051B5}">
      <dgm:prSet phldrT="[Text]" custT="1"/>
      <dgm:spPr>
        <a:solidFill>
          <a:srgbClr val="C00000"/>
        </a:solidFill>
      </dgm:spPr>
      <dgm:t>
        <a:bodyPr/>
        <a:lstStyle/>
        <a:p>
          <a:endParaRPr lang="en-US" sz="2500" b="0" dirty="0">
            <a:solidFill>
              <a:schemeClr val="accent5">
                <a:lumMod val="60000"/>
                <a:lumOff val="40000"/>
              </a:schemeClr>
            </a:solidFill>
          </a:endParaRPr>
        </a:p>
      </dgm:t>
    </dgm:pt>
    <dgm:pt modelId="{EAC21F18-40BE-A446-8795-DB92446D4310}" type="parTrans" cxnId="{241F7EE7-2F77-2F46-A7C7-2205A592C1B2}">
      <dgm:prSet/>
      <dgm:spPr/>
      <dgm:t>
        <a:bodyPr/>
        <a:lstStyle/>
        <a:p>
          <a:endParaRPr lang="en-US" sz="2500"/>
        </a:p>
      </dgm:t>
    </dgm:pt>
    <dgm:pt modelId="{8BEACDF0-66E6-9B4F-9419-6E53BA653045}" type="sibTrans" cxnId="{241F7EE7-2F77-2F46-A7C7-2205A592C1B2}">
      <dgm:prSet/>
      <dgm:spPr/>
      <dgm:t>
        <a:bodyPr/>
        <a:lstStyle/>
        <a:p>
          <a:endParaRPr lang="en-US" sz="2500"/>
        </a:p>
      </dgm:t>
    </dgm:pt>
    <dgm:pt modelId="{20D89337-416F-694F-B9AF-98EE2D994BC8}">
      <dgm:prSet phldrT="[Text]" custT="1"/>
      <dgm:spPr>
        <a:solidFill>
          <a:srgbClr val="C00000"/>
        </a:solidFill>
      </dgm:spPr>
      <dgm:t>
        <a:bodyPr/>
        <a:lstStyle/>
        <a:p>
          <a:endParaRPr lang="en-US" sz="2500" b="0" dirty="0">
            <a:solidFill>
              <a:srgbClr val="FFFF01"/>
            </a:solidFill>
          </a:endParaRPr>
        </a:p>
      </dgm:t>
    </dgm:pt>
    <dgm:pt modelId="{F9161F59-1E3C-4443-939C-CB2276BCB6F3}" type="sibTrans" cxnId="{3536F956-8A9C-D849-925F-B5DBE6566A55}">
      <dgm:prSet/>
      <dgm:spPr/>
      <dgm:t>
        <a:bodyPr/>
        <a:lstStyle/>
        <a:p>
          <a:endParaRPr lang="en-US" sz="2500"/>
        </a:p>
      </dgm:t>
    </dgm:pt>
    <dgm:pt modelId="{8150DC05-22FC-F644-939E-B41E291436B0}" type="parTrans" cxnId="{3536F956-8A9C-D849-925F-B5DBE6566A55}">
      <dgm:prSet/>
      <dgm:spPr/>
      <dgm:t>
        <a:bodyPr/>
        <a:lstStyle/>
        <a:p>
          <a:endParaRPr lang="en-US" sz="2500"/>
        </a:p>
      </dgm:t>
    </dgm:pt>
    <dgm:pt modelId="{AC83FCA2-084F-2244-833B-3D8CEC92C54A}" type="pres">
      <dgm:prSet presAssocID="{20A8E842-8CF4-A242-9684-61D9E69510EF}" presName="compositeShape" presStyleCnt="0">
        <dgm:presLayoutVars>
          <dgm:chMax val="7"/>
          <dgm:dir/>
          <dgm:resizeHandles val="exact"/>
        </dgm:presLayoutVars>
      </dgm:prSet>
      <dgm:spPr/>
    </dgm:pt>
    <dgm:pt modelId="{33762379-4150-EB4D-AE99-AE58699925E5}" type="pres">
      <dgm:prSet presAssocID="{80AED2F3-CB0A-CE48-8A36-9347CEA20712}" presName="circ1" presStyleLbl="vennNode1" presStyleIdx="0" presStyleCnt="5"/>
      <dgm:spPr>
        <a:solidFill>
          <a:srgbClr val="FFC000">
            <a:alpha val="50000"/>
          </a:srgbClr>
        </a:solidFill>
        <a:ln>
          <a:noFill/>
        </a:ln>
      </dgm:spPr>
    </dgm:pt>
    <dgm:pt modelId="{7EC2A007-D828-3540-AE52-7C391236DBF2}" type="pres">
      <dgm:prSet presAssocID="{80AED2F3-CB0A-CE48-8A36-9347CEA20712}" presName="circ1Tx" presStyleLbl="revTx" presStyleIdx="0" presStyleCnt="0" custLinFactNeighborX="648" custLinFactNeighborY="24636">
        <dgm:presLayoutVars>
          <dgm:chMax val="0"/>
          <dgm:chPref val="0"/>
          <dgm:bulletEnabled val="1"/>
        </dgm:presLayoutVars>
      </dgm:prSet>
      <dgm:spPr/>
    </dgm:pt>
    <dgm:pt modelId="{627E21F4-AAB0-9C48-8CFF-67B56291EA96}" type="pres">
      <dgm:prSet presAssocID="{055AF1B0-68B3-6B4A-8F82-E2DBD3729F90}" presName="circ2" presStyleLbl="vennNode1" presStyleIdx="1" presStyleCnt="5"/>
      <dgm:spPr>
        <a:solidFill>
          <a:srgbClr val="00B14F">
            <a:alpha val="50000"/>
          </a:srgbClr>
        </a:solidFill>
        <a:ln>
          <a:noFill/>
        </a:ln>
      </dgm:spPr>
    </dgm:pt>
    <dgm:pt modelId="{572C8055-08DE-1747-A4EE-7D0DFC7A778F}" type="pres">
      <dgm:prSet presAssocID="{055AF1B0-68B3-6B4A-8F82-E2DBD3729F90}" presName="circ2Tx" presStyleLbl="revTx" presStyleIdx="0" presStyleCnt="0" custScaleX="135000" custLinFactNeighborX="-2741" custLinFactNeighborY="-15618">
        <dgm:presLayoutVars>
          <dgm:chMax val="0"/>
          <dgm:chPref val="0"/>
          <dgm:bulletEnabled val="1"/>
        </dgm:presLayoutVars>
      </dgm:prSet>
      <dgm:spPr/>
    </dgm:pt>
    <dgm:pt modelId="{72FDC6A3-7854-C34E-B8E2-EA8FD89EAAE6}" type="pres">
      <dgm:prSet presAssocID="{57A0EC85-A854-A340-AA72-BF4D937FF1EF}" presName="circ3" presStyleLbl="vennNode1" presStyleIdx="2" presStyleCnt="5"/>
      <dgm:spPr>
        <a:solidFill>
          <a:srgbClr val="953ED8">
            <a:alpha val="50000"/>
          </a:srgbClr>
        </a:solidFill>
        <a:ln>
          <a:noFill/>
        </a:ln>
      </dgm:spPr>
    </dgm:pt>
    <dgm:pt modelId="{FD45971D-F7B9-E047-A2ED-23A14131279D}" type="pres">
      <dgm:prSet presAssocID="{57A0EC85-A854-A340-AA72-BF4D937FF1EF}" presName="circ3Tx" presStyleLbl="revTx" presStyleIdx="0" presStyleCnt="0" custLinFactNeighborX="-15905" custLinFactNeighborY="1032">
        <dgm:presLayoutVars>
          <dgm:chMax val="0"/>
          <dgm:chPref val="0"/>
          <dgm:bulletEnabled val="1"/>
        </dgm:presLayoutVars>
      </dgm:prSet>
      <dgm:spPr/>
    </dgm:pt>
    <dgm:pt modelId="{E2B3B638-B425-8940-A918-ECFBC126D1B9}" type="pres">
      <dgm:prSet presAssocID="{20D89337-416F-694F-B9AF-98EE2D994BC8}" presName="circ4" presStyleLbl="vennNode1" presStyleIdx="3" presStyleCnt="5"/>
      <dgm:spPr>
        <a:solidFill>
          <a:srgbClr val="FFFF01">
            <a:alpha val="50000"/>
          </a:srgbClr>
        </a:solidFill>
        <a:ln>
          <a:noFill/>
        </a:ln>
      </dgm:spPr>
    </dgm:pt>
    <dgm:pt modelId="{1A7A9426-B291-C14D-BF9B-78814649E623}" type="pres">
      <dgm:prSet presAssocID="{20D89337-416F-694F-B9AF-98EE2D994BC8}" presName="circ4Tx" presStyleLbl="revTx" presStyleIdx="0" presStyleCnt="0" custScaleX="130538">
        <dgm:presLayoutVars>
          <dgm:chMax val="0"/>
          <dgm:chPref val="0"/>
          <dgm:bulletEnabled val="1"/>
        </dgm:presLayoutVars>
      </dgm:prSet>
      <dgm:spPr/>
    </dgm:pt>
    <dgm:pt modelId="{F0B5277E-6DD7-1445-98D1-36D4262DC62C}" type="pres">
      <dgm:prSet presAssocID="{A396F280-24E7-5145-8A4B-7D58FDE051B5}" presName="circ5" presStyleLbl="vennNode1" presStyleIdx="4" presStyleCnt="5"/>
      <dgm:spPr>
        <a:solidFill>
          <a:schemeClr val="accent5">
            <a:lumMod val="60000"/>
            <a:lumOff val="40000"/>
            <a:alpha val="50000"/>
          </a:schemeClr>
        </a:solidFill>
        <a:ln>
          <a:noFill/>
        </a:ln>
      </dgm:spPr>
    </dgm:pt>
    <dgm:pt modelId="{568FDDF4-411D-624E-A0BE-11E5A2EEEB06}" type="pres">
      <dgm:prSet presAssocID="{A396F280-24E7-5145-8A4B-7D58FDE051B5}" presName="circ5Tx" presStyleLbl="revTx" presStyleIdx="0" presStyleCnt="0" custFlipVert="1" custFlipHor="1" custScaleX="51190" custScaleY="12981" custLinFactNeighborX="795" custLinFactNeighborY="-15534">
        <dgm:presLayoutVars>
          <dgm:chMax val="0"/>
          <dgm:chPref val="0"/>
          <dgm:bulletEnabled val="1"/>
        </dgm:presLayoutVars>
      </dgm:prSet>
      <dgm:spPr/>
    </dgm:pt>
  </dgm:ptLst>
  <dgm:cxnLst>
    <dgm:cxn modelId="{A1D2A301-C84D-7847-A4CF-5E95FA1048C0}" type="presOf" srcId="{20D89337-416F-694F-B9AF-98EE2D994BC8}" destId="{1A7A9426-B291-C14D-BF9B-78814649E623}" srcOrd="0" destOrd="0" presId="urn:microsoft.com/office/officeart/2005/8/layout/venn1"/>
    <dgm:cxn modelId="{34671503-3D71-C347-866A-24DE0816512C}" srcId="{20A8E842-8CF4-A242-9684-61D9E69510EF}" destId="{57A0EC85-A854-A340-AA72-BF4D937FF1EF}" srcOrd="2" destOrd="0" parTransId="{3110456C-823F-FC40-91B0-CD8AB09CCE05}" sibTransId="{759966AB-A55A-FB4F-B618-668A4CC50784}"/>
    <dgm:cxn modelId="{86D10206-C39F-6B4D-8AE5-55793926B963}" type="presOf" srcId="{80AED2F3-CB0A-CE48-8A36-9347CEA20712}" destId="{7EC2A007-D828-3540-AE52-7C391236DBF2}" srcOrd="0" destOrd="0" presId="urn:microsoft.com/office/officeart/2005/8/layout/venn1"/>
    <dgm:cxn modelId="{3E3CD30E-F354-1341-837C-C980DFAD9036}" type="presOf" srcId="{57A0EC85-A854-A340-AA72-BF4D937FF1EF}" destId="{FD45971D-F7B9-E047-A2ED-23A14131279D}" srcOrd="0" destOrd="0" presId="urn:microsoft.com/office/officeart/2005/8/layout/venn1"/>
    <dgm:cxn modelId="{47AC4111-0162-A447-881D-2A03763C4C72}" srcId="{20A8E842-8CF4-A242-9684-61D9E69510EF}" destId="{80AED2F3-CB0A-CE48-8A36-9347CEA20712}" srcOrd="0" destOrd="0" parTransId="{45AEB7A5-E07E-A34D-826F-8BA95E2E9801}" sibTransId="{B9FA65BE-D9C9-BA48-88D2-DD06474D3D6A}"/>
    <dgm:cxn modelId="{FD037412-BA60-3640-A5D0-44FC6DA8CB24}" type="presOf" srcId="{055AF1B0-68B3-6B4A-8F82-E2DBD3729F90}" destId="{572C8055-08DE-1747-A4EE-7D0DFC7A778F}" srcOrd="0" destOrd="0" presId="urn:microsoft.com/office/officeart/2005/8/layout/venn1"/>
    <dgm:cxn modelId="{D805041F-F113-F446-998D-75AA950E9F4D}" srcId="{20A8E842-8CF4-A242-9684-61D9E69510EF}" destId="{055AF1B0-68B3-6B4A-8F82-E2DBD3729F90}" srcOrd="1" destOrd="0" parTransId="{D9A0EB38-E32C-7440-A2AE-1605661FA5A4}" sibTransId="{FE207359-8B18-3841-A0E2-8A2FE2F381D1}"/>
    <dgm:cxn modelId="{A1506260-2BAD-C34A-B0D4-8EE2B7C7E92A}" type="presOf" srcId="{A396F280-24E7-5145-8A4B-7D58FDE051B5}" destId="{568FDDF4-411D-624E-A0BE-11E5A2EEEB06}" srcOrd="0" destOrd="0" presId="urn:microsoft.com/office/officeart/2005/8/layout/venn1"/>
    <dgm:cxn modelId="{FFBA0C46-DF1D-C243-A13A-52D19F9896C7}" type="presOf" srcId="{20A8E842-8CF4-A242-9684-61D9E69510EF}" destId="{AC83FCA2-084F-2244-833B-3D8CEC92C54A}" srcOrd="0" destOrd="0" presId="urn:microsoft.com/office/officeart/2005/8/layout/venn1"/>
    <dgm:cxn modelId="{3536F956-8A9C-D849-925F-B5DBE6566A55}" srcId="{20A8E842-8CF4-A242-9684-61D9E69510EF}" destId="{20D89337-416F-694F-B9AF-98EE2D994BC8}" srcOrd="3" destOrd="0" parTransId="{8150DC05-22FC-F644-939E-B41E291436B0}" sibTransId="{F9161F59-1E3C-4443-939C-CB2276BCB6F3}"/>
    <dgm:cxn modelId="{241F7EE7-2F77-2F46-A7C7-2205A592C1B2}" srcId="{20A8E842-8CF4-A242-9684-61D9E69510EF}" destId="{A396F280-24E7-5145-8A4B-7D58FDE051B5}" srcOrd="4" destOrd="0" parTransId="{EAC21F18-40BE-A446-8795-DB92446D4310}" sibTransId="{8BEACDF0-66E6-9B4F-9419-6E53BA653045}"/>
    <dgm:cxn modelId="{3E98AA9F-C845-2642-8137-963DAC1843DC}" type="presParOf" srcId="{AC83FCA2-084F-2244-833B-3D8CEC92C54A}" destId="{33762379-4150-EB4D-AE99-AE58699925E5}" srcOrd="0" destOrd="0" presId="urn:microsoft.com/office/officeart/2005/8/layout/venn1"/>
    <dgm:cxn modelId="{6C1E750B-DB46-6949-81BA-9C2CD982782C}" type="presParOf" srcId="{AC83FCA2-084F-2244-833B-3D8CEC92C54A}" destId="{7EC2A007-D828-3540-AE52-7C391236DBF2}" srcOrd="1" destOrd="0" presId="urn:microsoft.com/office/officeart/2005/8/layout/venn1"/>
    <dgm:cxn modelId="{F3D0B27D-358F-4648-B954-C9FF9143EEE0}" type="presParOf" srcId="{AC83FCA2-084F-2244-833B-3D8CEC92C54A}" destId="{627E21F4-AAB0-9C48-8CFF-67B56291EA96}" srcOrd="2" destOrd="0" presId="urn:microsoft.com/office/officeart/2005/8/layout/venn1"/>
    <dgm:cxn modelId="{2F0013E5-57FF-7B40-A1BA-5E88EE31C93C}" type="presParOf" srcId="{AC83FCA2-084F-2244-833B-3D8CEC92C54A}" destId="{572C8055-08DE-1747-A4EE-7D0DFC7A778F}" srcOrd="3" destOrd="0" presId="urn:microsoft.com/office/officeart/2005/8/layout/venn1"/>
    <dgm:cxn modelId="{4A32E8AC-F5AF-E041-91E6-903AC783E2AD}" type="presParOf" srcId="{AC83FCA2-084F-2244-833B-3D8CEC92C54A}" destId="{72FDC6A3-7854-C34E-B8E2-EA8FD89EAAE6}" srcOrd="4" destOrd="0" presId="urn:microsoft.com/office/officeart/2005/8/layout/venn1"/>
    <dgm:cxn modelId="{207558D1-859D-2149-A51F-EF4C1DC7B09E}" type="presParOf" srcId="{AC83FCA2-084F-2244-833B-3D8CEC92C54A}" destId="{FD45971D-F7B9-E047-A2ED-23A14131279D}" srcOrd="5" destOrd="0" presId="urn:microsoft.com/office/officeart/2005/8/layout/venn1"/>
    <dgm:cxn modelId="{47583ED6-D1B2-D349-8C19-AD18000FE377}" type="presParOf" srcId="{AC83FCA2-084F-2244-833B-3D8CEC92C54A}" destId="{E2B3B638-B425-8940-A918-ECFBC126D1B9}" srcOrd="6" destOrd="0" presId="urn:microsoft.com/office/officeart/2005/8/layout/venn1"/>
    <dgm:cxn modelId="{3342E7BC-F721-364B-B5A4-1C6D467CB48A}" type="presParOf" srcId="{AC83FCA2-084F-2244-833B-3D8CEC92C54A}" destId="{1A7A9426-B291-C14D-BF9B-78814649E623}" srcOrd="7" destOrd="0" presId="urn:microsoft.com/office/officeart/2005/8/layout/venn1"/>
    <dgm:cxn modelId="{C3A63875-5272-7F4A-BE0A-586DD4549C2C}" type="presParOf" srcId="{AC83FCA2-084F-2244-833B-3D8CEC92C54A}" destId="{F0B5277E-6DD7-1445-98D1-36D4262DC62C}" srcOrd="8" destOrd="0" presId="urn:microsoft.com/office/officeart/2005/8/layout/venn1"/>
    <dgm:cxn modelId="{347A0B13-22CE-994D-89C9-69211ECFBEF2}" type="presParOf" srcId="{AC83FCA2-084F-2244-833B-3D8CEC92C54A}" destId="{568FDDF4-411D-624E-A0BE-11E5A2EEEB06}" srcOrd="9" destOrd="0" presId="urn:microsoft.com/office/officeart/2005/8/layout/venn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E890D5-4FF0-954C-A7DA-E42EB2C8FB18}"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en-US"/>
        </a:p>
      </dgm:t>
    </dgm:pt>
    <dgm:pt modelId="{CDF42B62-D521-D546-B8EB-6CAB304F43AD}">
      <dgm:prSet phldrT="[Text]"/>
      <dgm:spPr>
        <a:noFill/>
        <a:ln w="25400">
          <a:solidFill>
            <a:schemeClr val="bg1"/>
          </a:solidFill>
        </a:ln>
      </dgm:spPr>
      <dgm:t>
        <a:bodyPr/>
        <a:lstStyle/>
        <a:p>
          <a:r>
            <a:rPr lang="en-US" dirty="0">
              <a:solidFill>
                <a:schemeClr val="tx1"/>
              </a:solidFill>
            </a:rPr>
            <a:t>Coping Strategies</a:t>
          </a:r>
        </a:p>
      </dgm:t>
    </dgm:pt>
    <dgm:pt modelId="{1B3A151A-9579-FB44-A2D5-5A9A2EEEB66F}" type="parTrans" cxnId="{AB2ED3D7-AC1C-0246-AFFE-2023D0A6C22B}">
      <dgm:prSet/>
      <dgm:spPr/>
      <dgm:t>
        <a:bodyPr/>
        <a:lstStyle/>
        <a:p>
          <a:endParaRPr lang="en-US"/>
        </a:p>
      </dgm:t>
    </dgm:pt>
    <dgm:pt modelId="{EDD33FFC-F087-ED4D-8168-D01F9F0223BA}" type="sibTrans" cxnId="{AB2ED3D7-AC1C-0246-AFFE-2023D0A6C22B}">
      <dgm:prSet/>
      <dgm:spPr/>
      <dgm:t>
        <a:bodyPr/>
        <a:lstStyle/>
        <a:p>
          <a:endParaRPr lang="en-US"/>
        </a:p>
      </dgm:t>
    </dgm:pt>
    <dgm:pt modelId="{B4AAD01E-21F6-A840-9444-90D65BECD183}">
      <dgm:prSet custT="1"/>
      <dgm:spPr>
        <a:solidFill>
          <a:srgbClr val="FF8F98"/>
        </a:solidFill>
      </dgm:spPr>
      <dgm:t>
        <a:bodyPr/>
        <a:lstStyle/>
        <a:p>
          <a:r>
            <a:rPr lang="en-US" sz="2800" dirty="0">
              <a:solidFill>
                <a:schemeClr val="tx1"/>
              </a:solidFill>
            </a:rPr>
            <a:t>Stress</a:t>
          </a:r>
        </a:p>
      </dgm:t>
    </dgm:pt>
    <dgm:pt modelId="{89EB3224-B816-D64C-85E2-B02958889798}" type="sibTrans" cxnId="{41F87E64-0145-BA43-ABD1-B518620EC65A}">
      <dgm:prSet/>
      <dgm:spPr/>
      <dgm:t>
        <a:bodyPr/>
        <a:lstStyle/>
        <a:p>
          <a:endParaRPr lang="en-US"/>
        </a:p>
      </dgm:t>
    </dgm:pt>
    <dgm:pt modelId="{E5DF288E-6118-C041-B47C-75F2086E28AE}" type="parTrans" cxnId="{41F87E64-0145-BA43-ABD1-B518620EC65A}">
      <dgm:prSet/>
      <dgm:spPr/>
      <dgm:t>
        <a:bodyPr/>
        <a:lstStyle/>
        <a:p>
          <a:endParaRPr lang="en-US"/>
        </a:p>
      </dgm:t>
    </dgm:pt>
    <dgm:pt modelId="{19F608A8-9C83-A94D-99C3-6D69238DAA56}">
      <dgm:prSet phldrT="[Text]"/>
      <dgm:spPr>
        <a:noFill/>
        <a:ln w="25400">
          <a:solidFill>
            <a:schemeClr val="bg1">
              <a:alpha val="90000"/>
            </a:schemeClr>
          </a:solidFill>
        </a:ln>
      </dgm:spPr>
      <dgm:t>
        <a:bodyPr/>
        <a:lstStyle/>
        <a:p>
          <a:r>
            <a:rPr lang="en-US" dirty="0">
              <a:solidFill>
                <a:schemeClr val="tx1"/>
              </a:solidFill>
            </a:rPr>
            <a:t>Impact of Trauma</a:t>
          </a:r>
        </a:p>
      </dgm:t>
    </dgm:pt>
    <dgm:pt modelId="{00552811-A736-1049-ABB0-D8157719EE25}" type="sibTrans" cxnId="{FB453250-D21E-E441-B9FF-AA6D7FAED800}">
      <dgm:prSet/>
      <dgm:spPr/>
      <dgm:t>
        <a:bodyPr/>
        <a:lstStyle/>
        <a:p>
          <a:endParaRPr lang="en-US"/>
        </a:p>
      </dgm:t>
    </dgm:pt>
    <dgm:pt modelId="{9CFB1AB4-03AD-0A41-AB18-B6821ACAE8A7}" type="parTrans" cxnId="{FB453250-D21E-E441-B9FF-AA6D7FAED800}">
      <dgm:prSet/>
      <dgm:spPr/>
      <dgm:t>
        <a:bodyPr/>
        <a:lstStyle/>
        <a:p>
          <a:endParaRPr lang="en-US"/>
        </a:p>
      </dgm:t>
    </dgm:pt>
    <dgm:pt modelId="{FCE52225-63D4-0145-BE97-799322E863D7}" type="pres">
      <dgm:prSet presAssocID="{C3E890D5-4FF0-954C-A7DA-E42EB2C8FB18}" presName="outerComposite" presStyleCnt="0">
        <dgm:presLayoutVars>
          <dgm:chMax val="2"/>
          <dgm:animLvl val="lvl"/>
          <dgm:resizeHandles val="exact"/>
        </dgm:presLayoutVars>
      </dgm:prSet>
      <dgm:spPr/>
    </dgm:pt>
    <dgm:pt modelId="{C92B99FA-7D42-784B-85DA-ECF11E4672C2}" type="pres">
      <dgm:prSet presAssocID="{C3E890D5-4FF0-954C-A7DA-E42EB2C8FB18}" presName="dummyMaxCanvas" presStyleCnt="0"/>
      <dgm:spPr/>
    </dgm:pt>
    <dgm:pt modelId="{E51FE290-AC38-984F-9FBF-4185D3CC0AD1}" type="pres">
      <dgm:prSet presAssocID="{C3E890D5-4FF0-954C-A7DA-E42EB2C8FB18}" presName="parentComposite" presStyleCnt="0"/>
      <dgm:spPr/>
    </dgm:pt>
    <dgm:pt modelId="{A001A7B2-68C5-FF4C-93DF-FFC3631D1398}" type="pres">
      <dgm:prSet presAssocID="{C3E890D5-4FF0-954C-A7DA-E42EB2C8FB18}" presName="parent1" presStyleLbl="alignAccFollowNode1" presStyleIdx="0" presStyleCnt="4">
        <dgm:presLayoutVars>
          <dgm:chMax val="4"/>
        </dgm:presLayoutVars>
      </dgm:prSet>
      <dgm:spPr/>
    </dgm:pt>
    <dgm:pt modelId="{B09E23E2-F662-1249-8871-78CB7C5FD006}" type="pres">
      <dgm:prSet presAssocID="{C3E890D5-4FF0-954C-A7DA-E42EB2C8FB18}" presName="parent2" presStyleLbl="alignAccFollowNode1" presStyleIdx="1" presStyleCnt="4">
        <dgm:presLayoutVars>
          <dgm:chMax val="4"/>
        </dgm:presLayoutVars>
      </dgm:prSet>
      <dgm:spPr/>
    </dgm:pt>
    <dgm:pt modelId="{44AA4DED-A69F-E14C-983E-D4C8E75466CC}" type="pres">
      <dgm:prSet presAssocID="{C3E890D5-4FF0-954C-A7DA-E42EB2C8FB18}" presName="childrenComposite" presStyleCnt="0"/>
      <dgm:spPr/>
    </dgm:pt>
    <dgm:pt modelId="{48C307B3-29A6-E84C-8CAE-A0B846801970}" type="pres">
      <dgm:prSet presAssocID="{C3E890D5-4FF0-954C-A7DA-E42EB2C8FB18}" presName="dummyMaxCanvas_ChildArea" presStyleCnt="0"/>
      <dgm:spPr/>
    </dgm:pt>
    <dgm:pt modelId="{883571FD-9329-DC46-B56D-461B89B71551}" type="pres">
      <dgm:prSet presAssocID="{C3E890D5-4FF0-954C-A7DA-E42EB2C8FB18}" presName="fulcrum" presStyleLbl="alignAccFollowNode1" presStyleIdx="2" presStyleCnt="4"/>
      <dgm:spPr>
        <a:solidFill>
          <a:schemeClr val="bg1">
            <a:alpha val="90000"/>
          </a:schemeClr>
        </a:solidFill>
        <a:ln w="25400">
          <a:solidFill>
            <a:schemeClr val="tx2"/>
          </a:solidFill>
        </a:ln>
      </dgm:spPr>
    </dgm:pt>
    <dgm:pt modelId="{6F368435-76C6-7E4A-8BDD-B681B4E9F8F6}" type="pres">
      <dgm:prSet presAssocID="{C3E890D5-4FF0-954C-A7DA-E42EB2C8FB18}" presName="balance_10" presStyleLbl="alignAccFollowNode1" presStyleIdx="3" presStyleCnt="4">
        <dgm:presLayoutVars>
          <dgm:bulletEnabled val="1"/>
        </dgm:presLayoutVars>
      </dgm:prSet>
      <dgm:spPr/>
    </dgm:pt>
    <dgm:pt modelId="{C75BF532-C3C9-B94E-BA24-271034E9FC98}" type="pres">
      <dgm:prSet presAssocID="{C3E890D5-4FF0-954C-A7DA-E42EB2C8FB18}" presName="left_10_1" presStyleLbl="node1" presStyleIdx="0" presStyleCnt="1">
        <dgm:presLayoutVars>
          <dgm:bulletEnabled val="1"/>
        </dgm:presLayoutVars>
      </dgm:prSet>
      <dgm:spPr/>
    </dgm:pt>
  </dgm:ptLst>
  <dgm:cxnLst>
    <dgm:cxn modelId="{802F173D-CFD6-1643-A29C-8635568D2C4F}" type="presOf" srcId="{B4AAD01E-21F6-A840-9444-90D65BECD183}" destId="{C75BF532-C3C9-B94E-BA24-271034E9FC98}" srcOrd="0" destOrd="0" presId="urn:microsoft.com/office/officeart/2005/8/layout/balance1"/>
    <dgm:cxn modelId="{41F87E64-0145-BA43-ABD1-B518620EC65A}" srcId="{19F608A8-9C83-A94D-99C3-6D69238DAA56}" destId="{B4AAD01E-21F6-A840-9444-90D65BECD183}" srcOrd="0" destOrd="0" parTransId="{E5DF288E-6118-C041-B47C-75F2086E28AE}" sibTransId="{89EB3224-B816-D64C-85E2-B02958889798}"/>
    <dgm:cxn modelId="{FB453250-D21E-E441-B9FF-AA6D7FAED800}" srcId="{C3E890D5-4FF0-954C-A7DA-E42EB2C8FB18}" destId="{19F608A8-9C83-A94D-99C3-6D69238DAA56}" srcOrd="0" destOrd="0" parTransId="{9CFB1AB4-03AD-0A41-AB18-B6821ACAE8A7}" sibTransId="{00552811-A736-1049-ABB0-D8157719EE25}"/>
    <dgm:cxn modelId="{30881B8F-B4FF-2F47-B08A-A342910A7342}" type="presOf" srcId="{19F608A8-9C83-A94D-99C3-6D69238DAA56}" destId="{A001A7B2-68C5-FF4C-93DF-FFC3631D1398}" srcOrd="0" destOrd="0" presId="urn:microsoft.com/office/officeart/2005/8/layout/balance1"/>
    <dgm:cxn modelId="{035D31B1-A168-5148-84A4-4007189EC0CD}" type="presOf" srcId="{CDF42B62-D521-D546-B8EB-6CAB304F43AD}" destId="{B09E23E2-F662-1249-8871-78CB7C5FD006}" srcOrd="0" destOrd="0" presId="urn:microsoft.com/office/officeart/2005/8/layout/balance1"/>
    <dgm:cxn modelId="{7CC559BA-D44E-974E-86C7-6719452ECD6D}" type="presOf" srcId="{C3E890D5-4FF0-954C-A7DA-E42EB2C8FB18}" destId="{FCE52225-63D4-0145-BE97-799322E863D7}" srcOrd="0" destOrd="0" presId="urn:microsoft.com/office/officeart/2005/8/layout/balance1"/>
    <dgm:cxn modelId="{AB2ED3D7-AC1C-0246-AFFE-2023D0A6C22B}" srcId="{C3E890D5-4FF0-954C-A7DA-E42EB2C8FB18}" destId="{CDF42B62-D521-D546-B8EB-6CAB304F43AD}" srcOrd="1" destOrd="0" parTransId="{1B3A151A-9579-FB44-A2D5-5A9A2EEEB66F}" sibTransId="{EDD33FFC-F087-ED4D-8168-D01F9F0223BA}"/>
    <dgm:cxn modelId="{65FE75A5-EFB2-6643-ABCC-E66FFF814520}" type="presParOf" srcId="{FCE52225-63D4-0145-BE97-799322E863D7}" destId="{C92B99FA-7D42-784B-85DA-ECF11E4672C2}" srcOrd="0" destOrd="0" presId="urn:microsoft.com/office/officeart/2005/8/layout/balance1"/>
    <dgm:cxn modelId="{0DC430A8-785F-B04C-AD54-DE07A01B9776}" type="presParOf" srcId="{FCE52225-63D4-0145-BE97-799322E863D7}" destId="{E51FE290-AC38-984F-9FBF-4185D3CC0AD1}" srcOrd="1" destOrd="0" presId="urn:microsoft.com/office/officeart/2005/8/layout/balance1"/>
    <dgm:cxn modelId="{854AFEE0-EC28-5A47-9888-94C61239DA5F}" type="presParOf" srcId="{E51FE290-AC38-984F-9FBF-4185D3CC0AD1}" destId="{A001A7B2-68C5-FF4C-93DF-FFC3631D1398}" srcOrd="0" destOrd="0" presId="urn:microsoft.com/office/officeart/2005/8/layout/balance1"/>
    <dgm:cxn modelId="{D522D3C4-27C0-2A4B-B0B1-F73EFE26BACD}" type="presParOf" srcId="{E51FE290-AC38-984F-9FBF-4185D3CC0AD1}" destId="{B09E23E2-F662-1249-8871-78CB7C5FD006}" srcOrd="1" destOrd="0" presId="urn:microsoft.com/office/officeart/2005/8/layout/balance1"/>
    <dgm:cxn modelId="{F03B95A8-FF4A-9240-84CB-A70DA6BA3869}" type="presParOf" srcId="{FCE52225-63D4-0145-BE97-799322E863D7}" destId="{44AA4DED-A69F-E14C-983E-D4C8E75466CC}" srcOrd="2" destOrd="0" presId="urn:microsoft.com/office/officeart/2005/8/layout/balance1"/>
    <dgm:cxn modelId="{A3C8CE74-309E-D040-BBD7-BBBBE4135F2F}" type="presParOf" srcId="{44AA4DED-A69F-E14C-983E-D4C8E75466CC}" destId="{48C307B3-29A6-E84C-8CAE-A0B846801970}" srcOrd="0" destOrd="0" presId="urn:microsoft.com/office/officeart/2005/8/layout/balance1"/>
    <dgm:cxn modelId="{70E1BB91-9F44-9543-96BF-C84914197F8C}" type="presParOf" srcId="{44AA4DED-A69F-E14C-983E-D4C8E75466CC}" destId="{883571FD-9329-DC46-B56D-461B89B71551}" srcOrd="1" destOrd="0" presId="urn:microsoft.com/office/officeart/2005/8/layout/balance1"/>
    <dgm:cxn modelId="{0F280DEF-2696-084E-8369-51CD11D6B1BF}" type="presParOf" srcId="{44AA4DED-A69F-E14C-983E-D4C8E75466CC}" destId="{6F368435-76C6-7E4A-8BDD-B681B4E9F8F6}" srcOrd="2" destOrd="0" presId="urn:microsoft.com/office/officeart/2005/8/layout/balance1"/>
    <dgm:cxn modelId="{166FB119-569D-3F47-A7D8-063F9C69DFD7}" type="presParOf" srcId="{44AA4DED-A69F-E14C-983E-D4C8E75466CC}" destId="{C75BF532-C3C9-B94E-BA24-271034E9FC98}" srcOrd="3" destOrd="0" presId="urn:microsoft.com/office/officeart/2005/8/layout/balance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E890D5-4FF0-954C-A7DA-E42EB2C8FB18}"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en-US"/>
        </a:p>
      </dgm:t>
    </dgm:pt>
    <dgm:pt modelId="{19F608A8-9C83-A94D-99C3-6D69238DAA56}">
      <dgm:prSet phldrT="[Text]"/>
      <dgm:spPr>
        <a:noFill/>
        <a:ln w="25400">
          <a:solidFill>
            <a:schemeClr val="bg1">
              <a:alpha val="90000"/>
            </a:schemeClr>
          </a:solidFill>
        </a:ln>
      </dgm:spPr>
      <dgm:t>
        <a:bodyPr/>
        <a:lstStyle/>
        <a:p>
          <a:r>
            <a:rPr lang="en-US" dirty="0">
              <a:solidFill>
                <a:schemeClr val="tx1"/>
              </a:solidFill>
            </a:rPr>
            <a:t>Impact of Trauma</a:t>
          </a:r>
        </a:p>
      </dgm:t>
    </dgm:pt>
    <dgm:pt modelId="{9CFB1AB4-03AD-0A41-AB18-B6821ACAE8A7}" type="parTrans" cxnId="{FB453250-D21E-E441-B9FF-AA6D7FAED800}">
      <dgm:prSet/>
      <dgm:spPr/>
      <dgm:t>
        <a:bodyPr/>
        <a:lstStyle/>
        <a:p>
          <a:endParaRPr lang="en-US"/>
        </a:p>
      </dgm:t>
    </dgm:pt>
    <dgm:pt modelId="{00552811-A736-1049-ABB0-D8157719EE25}" type="sibTrans" cxnId="{FB453250-D21E-E441-B9FF-AA6D7FAED800}">
      <dgm:prSet/>
      <dgm:spPr/>
      <dgm:t>
        <a:bodyPr/>
        <a:lstStyle/>
        <a:p>
          <a:endParaRPr lang="en-US"/>
        </a:p>
      </dgm:t>
    </dgm:pt>
    <dgm:pt modelId="{CDF42B62-D521-D546-B8EB-6CAB304F43AD}">
      <dgm:prSet phldrT="[Text]"/>
      <dgm:spPr>
        <a:noFill/>
        <a:ln w="25400">
          <a:solidFill>
            <a:schemeClr val="bg1"/>
          </a:solidFill>
        </a:ln>
      </dgm:spPr>
      <dgm:t>
        <a:bodyPr/>
        <a:lstStyle/>
        <a:p>
          <a:r>
            <a:rPr lang="en-US" dirty="0">
              <a:solidFill>
                <a:schemeClr val="tx1"/>
              </a:solidFill>
            </a:rPr>
            <a:t>Coping Strategies</a:t>
          </a:r>
        </a:p>
      </dgm:t>
    </dgm:pt>
    <dgm:pt modelId="{1B3A151A-9579-FB44-A2D5-5A9A2EEEB66F}" type="parTrans" cxnId="{AB2ED3D7-AC1C-0246-AFFE-2023D0A6C22B}">
      <dgm:prSet/>
      <dgm:spPr/>
      <dgm:t>
        <a:bodyPr/>
        <a:lstStyle/>
        <a:p>
          <a:endParaRPr lang="en-US"/>
        </a:p>
      </dgm:t>
    </dgm:pt>
    <dgm:pt modelId="{EDD33FFC-F087-ED4D-8168-D01F9F0223BA}" type="sibTrans" cxnId="{AB2ED3D7-AC1C-0246-AFFE-2023D0A6C22B}">
      <dgm:prSet/>
      <dgm:spPr/>
      <dgm:t>
        <a:bodyPr/>
        <a:lstStyle/>
        <a:p>
          <a:endParaRPr lang="en-US"/>
        </a:p>
      </dgm:t>
    </dgm:pt>
    <dgm:pt modelId="{A27F4B8F-44B9-0140-A934-25BC4C335741}">
      <dgm:prSet custT="1"/>
      <dgm:spPr>
        <a:solidFill>
          <a:schemeClr val="accent1">
            <a:lumMod val="40000"/>
            <a:lumOff val="60000"/>
          </a:schemeClr>
        </a:solidFill>
      </dgm:spPr>
      <dgm:t>
        <a:bodyPr/>
        <a:lstStyle/>
        <a:p>
          <a:r>
            <a:rPr lang="en-US" sz="2800" dirty="0">
              <a:solidFill>
                <a:schemeClr val="tx1"/>
              </a:solidFill>
            </a:rPr>
            <a:t>Self-Care</a:t>
          </a:r>
        </a:p>
      </dgm:t>
    </dgm:pt>
    <dgm:pt modelId="{D7CA96AA-79EB-2049-A877-C9290E2F9EA4}" type="parTrans" cxnId="{84C3E6C4-1861-424A-987E-6B1135F9D2FE}">
      <dgm:prSet/>
      <dgm:spPr/>
      <dgm:t>
        <a:bodyPr/>
        <a:lstStyle/>
        <a:p>
          <a:endParaRPr lang="en-US"/>
        </a:p>
      </dgm:t>
    </dgm:pt>
    <dgm:pt modelId="{43A8A4C1-7639-5B46-9692-B1644816A15D}" type="sibTrans" cxnId="{84C3E6C4-1861-424A-987E-6B1135F9D2FE}">
      <dgm:prSet/>
      <dgm:spPr/>
      <dgm:t>
        <a:bodyPr/>
        <a:lstStyle/>
        <a:p>
          <a:endParaRPr lang="en-US"/>
        </a:p>
      </dgm:t>
    </dgm:pt>
    <dgm:pt modelId="{B4AAD01E-21F6-A840-9444-90D65BECD183}">
      <dgm:prSet custT="1"/>
      <dgm:spPr>
        <a:solidFill>
          <a:srgbClr val="FF8F98"/>
        </a:solidFill>
      </dgm:spPr>
      <dgm:t>
        <a:bodyPr/>
        <a:lstStyle/>
        <a:p>
          <a:r>
            <a:rPr lang="en-US" sz="2800" dirty="0">
              <a:solidFill>
                <a:schemeClr val="tx1"/>
              </a:solidFill>
            </a:rPr>
            <a:t>Stress</a:t>
          </a:r>
        </a:p>
      </dgm:t>
    </dgm:pt>
    <dgm:pt modelId="{89EB3224-B816-D64C-85E2-B02958889798}" type="sibTrans" cxnId="{41F87E64-0145-BA43-ABD1-B518620EC65A}">
      <dgm:prSet/>
      <dgm:spPr/>
      <dgm:t>
        <a:bodyPr/>
        <a:lstStyle/>
        <a:p>
          <a:endParaRPr lang="en-US"/>
        </a:p>
      </dgm:t>
    </dgm:pt>
    <dgm:pt modelId="{E5DF288E-6118-C041-B47C-75F2086E28AE}" type="parTrans" cxnId="{41F87E64-0145-BA43-ABD1-B518620EC65A}">
      <dgm:prSet/>
      <dgm:spPr/>
      <dgm:t>
        <a:bodyPr/>
        <a:lstStyle/>
        <a:p>
          <a:endParaRPr lang="en-US"/>
        </a:p>
      </dgm:t>
    </dgm:pt>
    <dgm:pt modelId="{FCE52225-63D4-0145-BE97-799322E863D7}" type="pres">
      <dgm:prSet presAssocID="{C3E890D5-4FF0-954C-A7DA-E42EB2C8FB18}" presName="outerComposite" presStyleCnt="0">
        <dgm:presLayoutVars>
          <dgm:chMax val="2"/>
          <dgm:animLvl val="lvl"/>
          <dgm:resizeHandles val="exact"/>
        </dgm:presLayoutVars>
      </dgm:prSet>
      <dgm:spPr/>
    </dgm:pt>
    <dgm:pt modelId="{C92B99FA-7D42-784B-85DA-ECF11E4672C2}" type="pres">
      <dgm:prSet presAssocID="{C3E890D5-4FF0-954C-A7DA-E42EB2C8FB18}" presName="dummyMaxCanvas" presStyleCnt="0"/>
      <dgm:spPr/>
    </dgm:pt>
    <dgm:pt modelId="{E51FE290-AC38-984F-9FBF-4185D3CC0AD1}" type="pres">
      <dgm:prSet presAssocID="{C3E890D5-4FF0-954C-A7DA-E42EB2C8FB18}" presName="parentComposite" presStyleCnt="0"/>
      <dgm:spPr/>
    </dgm:pt>
    <dgm:pt modelId="{A001A7B2-68C5-FF4C-93DF-FFC3631D1398}" type="pres">
      <dgm:prSet presAssocID="{C3E890D5-4FF0-954C-A7DA-E42EB2C8FB18}" presName="parent1" presStyleLbl="alignAccFollowNode1" presStyleIdx="0" presStyleCnt="4">
        <dgm:presLayoutVars>
          <dgm:chMax val="4"/>
        </dgm:presLayoutVars>
      </dgm:prSet>
      <dgm:spPr/>
    </dgm:pt>
    <dgm:pt modelId="{B09E23E2-F662-1249-8871-78CB7C5FD006}" type="pres">
      <dgm:prSet presAssocID="{C3E890D5-4FF0-954C-A7DA-E42EB2C8FB18}" presName="parent2" presStyleLbl="alignAccFollowNode1" presStyleIdx="1" presStyleCnt="4">
        <dgm:presLayoutVars>
          <dgm:chMax val="4"/>
        </dgm:presLayoutVars>
      </dgm:prSet>
      <dgm:spPr/>
    </dgm:pt>
    <dgm:pt modelId="{44AA4DED-A69F-E14C-983E-D4C8E75466CC}" type="pres">
      <dgm:prSet presAssocID="{C3E890D5-4FF0-954C-A7DA-E42EB2C8FB18}" presName="childrenComposite" presStyleCnt="0"/>
      <dgm:spPr/>
    </dgm:pt>
    <dgm:pt modelId="{48C307B3-29A6-E84C-8CAE-A0B846801970}" type="pres">
      <dgm:prSet presAssocID="{C3E890D5-4FF0-954C-A7DA-E42EB2C8FB18}" presName="dummyMaxCanvas_ChildArea" presStyleCnt="0"/>
      <dgm:spPr/>
    </dgm:pt>
    <dgm:pt modelId="{883571FD-9329-DC46-B56D-461B89B71551}" type="pres">
      <dgm:prSet presAssocID="{C3E890D5-4FF0-954C-A7DA-E42EB2C8FB18}" presName="fulcrum" presStyleLbl="alignAccFollowNode1" presStyleIdx="2" presStyleCnt="4"/>
      <dgm:spPr>
        <a:solidFill>
          <a:schemeClr val="bg1">
            <a:alpha val="90000"/>
          </a:schemeClr>
        </a:solidFill>
        <a:ln w="25400">
          <a:solidFill>
            <a:schemeClr val="tx2"/>
          </a:solidFill>
        </a:ln>
      </dgm:spPr>
    </dgm:pt>
    <dgm:pt modelId="{614237A9-EA06-A040-9B29-29285E599E9F}" type="pres">
      <dgm:prSet presAssocID="{C3E890D5-4FF0-954C-A7DA-E42EB2C8FB18}" presName="balance_11" presStyleLbl="alignAccFollowNode1" presStyleIdx="3" presStyleCnt="4">
        <dgm:presLayoutVars>
          <dgm:bulletEnabled val="1"/>
        </dgm:presLayoutVars>
      </dgm:prSet>
      <dgm:spPr/>
    </dgm:pt>
    <dgm:pt modelId="{776BD26F-2388-1C4B-954A-F4C32B70BF07}" type="pres">
      <dgm:prSet presAssocID="{C3E890D5-4FF0-954C-A7DA-E42EB2C8FB18}" presName="left_11_1" presStyleLbl="node1" presStyleIdx="0" presStyleCnt="2">
        <dgm:presLayoutVars>
          <dgm:bulletEnabled val="1"/>
        </dgm:presLayoutVars>
      </dgm:prSet>
      <dgm:spPr/>
    </dgm:pt>
    <dgm:pt modelId="{E80EC7DC-10C8-5B49-83C8-E64B7703BF3F}" type="pres">
      <dgm:prSet presAssocID="{C3E890D5-4FF0-954C-A7DA-E42EB2C8FB18}" presName="right_11_1" presStyleLbl="node1" presStyleIdx="1" presStyleCnt="2">
        <dgm:presLayoutVars>
          <dgm:bulletEnabled val="1"/>
        </dgm:presLayoutVars>
      </dgm:prSet>
      <dgm:spPr/>
    </dgm:pt>
  </dgm:ptLst>
  <dgm:cxnLst>
    <dgm:cxn modelId="{41F87E64-0145-BA43-ABD1-B518620EC65A}" srcId="{19F608A8-9C83-A94D-99C3-6D69238DAA56}" destId="{B4AAD01E-21F6-A840-9444-90D65BECD183}" srcOrd="0" destOrd="0" parTransId="{E5DF288E-6118-C041-B47C-75F2086E28AE}" sibTransId="{89EB3224-B816-D64C-85E2-B02958889798}"/>
    <dgm:cxn modelId="{FB453250-D21E-E441-B9FF-AA6D7FAED800}" srcId="{C3E890D5-4FF0-954C-A7DA-E42EB2C8FB18}" destId="{19F608A8-9C83-A94D-99C3-6D69238DAA56}" srcOrd="0" destOrd="0" parTransId="{9CFB1AB4-03AD-0A41-AB18-B6821ACAE8A7}" sibTransId="{00552811-A736-1049-ABB0-D8157719EE25}"/>
    <dgm:cxn modelId="{30881B8F-B4FF-2F47-B08A-A342910A7342}" type="presOf" srcId="{19F608A8-9C83-A94D-99C3-6D69238DAA56}" destId="{A001A7B2-68C5-FF4C-93DF-FFC3631D1398}" srcOrd="0" destOrd="0" presId="urn:microsoft.com/office/officeart/2005/8/layout/balance1"/>
    <dgm:cxn modelId="{035D31B1-A168-5148-84A4-4007189EC0CD}" type="presOf" srcId="{CDF42B62-D521-D546-B8EB-6CAB304F43AD}" destId="{B09E23E2-F662-1249-8871-78CB7C5FD006}" srcOrd="0" destOrd="0" presId="urn:microsoft.com/office/officeart/2005/8/layout/balance1"/>
    <dgm:cxn modelId="{641047B8-FDDE-2B48-8228-D0818ACFC4F0}" type="presOf" srcId="{A27F4B8F-44B9-0140-A934-25BC4C335741}" destId="{E80EC7DC-10C8-5B49-83C8-E64B7703BF3F}" srcOrd="0" destOrd="0" presId="urn:microsoft.com/office/officeart/2005/8/layout/balance1"/>
    <dgm:cxn modelId="{7CC559BA-D44E-974E-86C7-6719452ECD6D}" type="presOf" srcId="{C3E890D5-4FF0-954C-A7DA-E42EB2C8FB18}" destId="{FCE52225-63D4-0145-BE97-799322E863D7}" srcOrd="0" destOrd="0" presId="urn:microsoft.com/office/officeart/2005/8/layout/balance1"/>
    <dgm:cxn modelId="{84C3E6C4-1861-424A-987E-6B1135F9D2FE}" srcId="{CDF42B62-D521-D546-B8EB-6CAB304F43AD}" destId="{A27F4B8F-44B9-0140-A934-25BC4C335741}" srcOrd="0" destOrd="0" parTransId="{D7CA96AA-79EB-2049-A877-C9290E2F9EA4}" sibTransId="{43A8A4C1-7639-5B46-9692-B1644816A15D}"/>
    <dgm:cxn modelId="{AB2ED3D7-AC1C-0246-AFFE-2023D0A6C22B}" srcId="{C3E890D5-4FF0-954C-A7DA-E42EB2C8FB18}" destId="{CDF42B62-D521-D546-B8EB-6CAB304F43AD}" srcOrd="1" destOrd="0" parTransId="{1B3A151A-9579-FB44-A2D5-5A9A2EEEB66F}" sibTransId="{EDD33FFC-F087-ED4D-8168-D01F9F0223BA}"/>
    <dgm:cxn modelId="{5A94E4E9-1BC5-4240-BA96-2B78BD13639E}" type="presOf" srcId="{B4AAD01E-21F6-A840-9444-90D65BECD183}" destId="{776BD26F-2388-1C4B-954A-F4C32B70BF07}" srcOrd="0" destOrd="0" presId="urn:microsoft.com/office/officeart/2005/8/layout/balance1"/>
    <dgm:cxn modelId="{65FE75A5-EFB2-6643-ABCC-E66FFF814520}" type="presParOf" srcId="{FCE52225-63D4-0145-BE97-799322E863D7}" destId="{C92B99FA-7D42-784B-85DA-ECF11E4672C2}" srcOrd="0" destOrd="0" presId="urn:microsoft.com/office/officeart/2005/8/layout/balance1"/>
    <dgm:cxn modelId="{0DC430A8-785F-B04C-AD54-DE07A01B9776}" type="presParOf" srcId="{FCE52225-63D4-0145-BE97-799322E863D7}" destId="{E51FE290-AC38-984F-9FBF-4185D3CC0AD1}" srcOrd="1" destOrd="0" presId="urn:microsoft.com/office/officeart/2005/8/layout/balance1"/>
    <dgm:cxn modelId="{854AFEE0-EC28-5A47-9888-94C61239DA5F}" type="presParOf" srcId="{E51FE290-AC38-984F-9FBF-4185D3CC0AD1}" destId="{A001A7B2-68C5-FF4C-93DF-FFC3631D1398}" srcOrd="0" destOrd="0" presId="urn:microsoft.com/office/officeart/2005/8/layout/balance1"/>
    <dgm:cxn modelId="{D522D3C4-27C0-2A4B-B0B1-F73EFE26BACD}" type="presParOf" srcId="{E51FE290-AC38-984F-9FBF-4185D3CC0AD1}" destId="{B09E23E2-F662-1249-8871-78CB7C5FD006}" srcOrd="1" destOrd="0" presId="urn:microsoft.com/office/officeart/2005/8/layout/balance1"/>
    <dgm:cxn modelId="{F03B95A8-FF4A-9240-84CB-A70DA6BA3869}" type="presParOf" srcId="{FCE52225-63D4-0145-BE97-799322E863D7}" destId="{44AA4DED-A69F-E14C-983E-D4C8E75466CC}" srcOrd="2" destOrd="0" presId="urn:microsoft.com/office/officeart/2005/8/layout/balance1"/>
    <dgm:cxn modelId="{A3C8CE74-309E-D040-BBD7-BBBBE4135F2F}" type="presParOf" srcId="{44AA4DED-A69F-E14C-983E-D4C8E75466CC}" destId="{48C307B3-29A6-E84C-8CAE-A0B846801970}" srcOrd="0" destOrd="0" presId="urn:microsoft.com/office/officeart/2005/8/layout/balance1"/>
    <dgm:cxn modelId="{70E1BB91-9F44-9543-96BF-C84914197F8C}" type="presParOf" srcId="{44AA4DED-A69F-E14C-983E-D4C8E75466CC}" destId="{883571FD-9329-DC46-B56D-461B89B71551}" srcOrd="1" destOrd="0" presId="urn:microsoft.com/office/officeart/2005/8/layout/balance1"/>
    <dgm:cxn modelId="{C14F6113-17B7-AE44-A760-3B709813A7F0}" type="presParOf" srcId="{44AA4DED-A69F-E14C-983E-D4C8E75466CC}" destId="{614237A9-EA06-A040-9B29-29285E599E9F}" srcOrd="2" destOrd="0" presId="urn:microsoft.com/office/officeart/2005/8/layout/balance1"/>
    <dgm:cxn modelId="{AC2142E7-B9B3-FB4C-BA9D-02645F3901AD}" type="presParOf" srcId="{44AA4DED-A69F-E14C-983E-D4C8E75466CC}" destId="{776BD26F-2388-1C4B-954A-F4C32B70BF07}" srcOrd="3" destOrd="0" presId="urn:microsoft.com/office/officeart/2005/8/layout/balance1"/>
    <dgm:cxn modelId="{4117D2BA-7D7F-7342-9920-363BEC10F832}" type="presParOf" srcId="{44AA4DED-A69F-E14C-983E-D4C8E75466CC}" destId="{E80EC7DC-10C8-5B49-83C8-E64B7703BF3F}" srcOrd="4" destOrd="0" presId="urn:microsoft.com/office/officeart/2005/8/layout/balance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E890D5-4FF0-954C-A7DA-E42EB2C8FB18}"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en-US"/>
        </a:p>
      </dgm:t>
    </dgm:pt>
    <dgm:pt modelId="{19F608A8-9C83-A94D-99C3-6D69238DAA56}">
      <dgm:prSet phldrT="[Text]"/>
      <dgm:spPr>
        <a:noFill/>
        <a:ln w="25400">
          <a:solidFill>
            <a:schemeClr val="bg1">
              <a:alpha val="90000"/>
            </a:schemeClr>
          </a:solidFill>
        </a:ln>
      </dgm:spPr>
      <dgm:t>
        <a:bodyPr/>
        <a:lstStyle/>
        <a:p>
          <a:r>
            <a:rPr lang="en-US" dirty="0">
              <a:solidFill>
                <a:schemeClr val="tx1"/>
              </a:solidFill>
            </a:rPr>
            <a:t>Impact of Trauma</a:t>
          </a:r>
        </a:p>
      </dgm:t>
    </dgm:pt>
    <dgm:pt modelId="{9CFB1AB4-03AD-0A41-AB18-B6821ACAE8A7}" type="parTrans" cxnId="{FB453250-D21E-E441-B9FF-AA6D7FAED800}">
      <dgm:prSet/>
      <dgm:spPr/>
      <dgm:t>
        <a:bodyPr/>
        <a:lstStyle/>
        <a:p>
          <a:endParaRPr lang="en-US"/>
        </a:p>
      </dgm:t>
    </dgm:pt>
    <dgm:pt modelId="{00552811-A736-1049-ABB0-D8157719EE25}" type="sibTrans" cxnId="{FB453250-D21E-E441-B9FF-AA6D7FAED800}">
      <dgm:prSet/>
      <dgm:spPr/>
      <dgm:t>
        <a:bodyPr/>
        <a:lstStyle/>
        <a:p>
          <a:endParaRPr lang="en-US"/>
        </a:p>
      </dgm:t>
    </dgm:pt>
    <dgm:pt modelId="{CDF42B62-D521-D546-B8EB-6CAB304F43AD}">
      <dgm:prSet phldrT="[Text]"/>
      <dgm:spPr>
        <a:noFill/>
        <a:ln w="25400">
          <a:solidFill>
            <a:schemeClr val="bg1"/>
          </a:solidFill>
        </a:ln>
      </dgm:spPr>
      <dgm:t>
        <a:bodyPr/>
        <a:lstStyle/>
        <a:p>
          <a:r>
            <a:rPr lang="en-US" dirty="0">
              <a:solidFill>
                <a:schemeClr val="tx1"/>
              </a:solidFill>
            </a:rPr>
            <a:t>Coping Strategies</a:t>
          </a:r>
        </a:p>
      </dgm:t>
    </dgm:pt>
    <dgm:pt modelId="{1B3A151A-9579-FB44-A2D5-5A9A2EEEB66F}" type="parTrans" cxnId="{AB2ED3D7-AC1C-0246-AFFE-2023D0A6C22B}">
      <dgm:prSet/>
      <dgm:spPr/>
      <dgm:t>
        <a:bodyPr/>
        <a:lstStyle/>
        <a:p>
          <a:endParaRPr lang="en-US"/>
        </a:p>
      </dgm:t>
    </dgm:pt>
    <dgm:pt modelId="{EDD33FFC-F087-ED4D-8168-D01F9F0223BA}" type="sibTrans" cxnId="{AB2ED3D7-AC1C-0246-AFFE-2023D0A6C22B}">
      <dgm:prSet/>
      <dgm:spPr/>
      <dgm:t>
        <a:bodyPr/>
        <a:lstStyle/>
        <a:p>
          <a:endParaRPr lang="en-US"/>
        </a:p>
      </dgm:t>
    </dgm:pt>
    <dgm:pt modelId="{A27F4B8F-44B9-0140-A934-25BC4C335741}">
      <dgm:prSet custT="1"/>
      <dgm:spPr>
        <a:solidFill>
          <a:schemeClr val="accent1">
            <a:lumMod val="40000"/>
            <a:lumOff val="60000"/>
          </a:schemeClr>
        </a:solidFill>
      </dgm:spPr>
      <dgm:t>
        <a:bodyPr/>
        <a:lstStyle/>
        <a:p>
          <a:r>
            <a:rPr lang="en-US" sz="2800" dirty="0">
              <a:solidFill>
                <a:schemeClr val="tx1"/>
              </a:solidFill>
            </a:rPr>
            <a:t>Self-Care</a:t>
          </a:r>
        </a:p>
      </dgm:t>
    </dgm:pt>
    <dgm:pt modelId="{D7CA96AA-79EB-2049-A877-C9290E2F9EA4}" type="parTrans" cxnId="{84C3E6C4-1861-424A-987E-6B1135F9D2FE}">
      <dgm:prSet/>
      <dgm:spPr/>
      <dgm:t>
        <a:bodyPr/>
        <a:lstStyle/>
        <a:p>
          <a:endParaRPr lang="en-US"/>
        </a:p>
      </dgm:t>
    </dgm:pt>
    <dgm:pt modelId="{43A8A4C1-7639-5B46-9692-B1644816A15D}" type="sibTrans" cxnId="{84C3E6C4-1861-424A-987E-6B1135F9D2FE}">
      <dgm:prSet/>
      <dgm:spPr/>
      <dgm:t>
        <a:bodyPr/>
        <a:lstStyle/>
        <a:p>
          <a:endParaRPr lang="en-US"/>
        </a:p>
      </dgm:t>
    </dgm:pt>
    <dgm:pt modelId="{FCE52225-63D4-0145-BE97-799322E863D7}" type="pres">
      <dgm:prSet presAssocID="{C3E890D5-4FF0-954C-A7DA-E42EB2C8FB18}" presName="outerComposite" presStyleCnt="0">
        <dgm:presLayoutVars>
          <dgm:chMax val="2"/>
          <dgm:animLvl val="lvl"/>
          <dgm:resizeHandles val="exact"/>
        </dgm:presLayoutVars>
      </dgm:prSet>
      <dgm:spPr/>
    </dgm:pt>
    <dgm:pt modelId="{C92B99FA-7D42-784B-85DA-ECF11E4672C2}" type="pres">
      <dgm:prSet presAssocID="{C3E890D5-4FF0-954C-A7DA-E42EB2C8FB18}" presName="dummyMaxCanvas" presStyleCnt="0"/>
      <dgm:spPr/>
    </dgm:pt>
    <dgm:pt modelId="{E51FE290-AC38-984F-9FBF-4185D3CC0AD1}" type="pres">
      <dgm:prSet presAssocID="{C3E890D5-4FF0-954C-A7DA-E42EB2C8FB18}" presName="parentComposite" presStyleCnt="0"/>
      <dgm:spPr/>
    </dgm:pt>
    <dgm:pt modelId="{A001A7B2-68C5-FF4C-93DF-FFC3631D1398}" type="pres">
      <dgm:prSet presAssocID="{C3E890D5-4FF0-954C-A7DA-E42EB2C8FB18}" presName="parent1" presStyleLbl="alignAccFollowNode1" presStyleIdx="0" presStyleCnt="4">
        <dgm:presLayoutVars>
          <dgm:chMax val="4"/>
        </dgm:presLayoutVars>
      </dgm:prSet>
      <dgm:spPr/>
    </dgm:pt>
    <dgm:pt modelId="{B09E23E2-F662-1249-8871-78CB7C5FD006}" type="pres">
      <dgm:prSet presAssocID="{C3E890D5-4FF0-954C-A7DA-E42EB2C8FB18}" presName="parent2" presStyleLbl="alignAccFollowNode1" presStyleIdx="1" presStyleCnt="4">
        <dgm:presLayoutVars>
          <dgm:chMax val="4"/>
        </dgm:presLayoutVars>
      </dgm:prSet>
      <dgm:spPr/>
    </dgm:pt>
    <dgm:pt modelId="{44AA4DED-A69F-E14C-983E-D4C8E75466CC}" type="pres">
      <dgm:prSet presAssocID="{C3E890D5-4FF0-954C-A7DA-E42EB2C8FB18}" presName="childrenComposite" presStyleCnt="0"/>
      <dgm:spPr/>
    </dgm:pt>
    <dgm:pt modelId="{48C307B3-29A6-E84C-8CAE-A0B846801970}" type="pres">
      <dgm:prSet presAssocID="{C3E890D5-4FF0-954C-A7DA-E42EB2C8FB18}" presName="dummyMaxCanvas_ChildArea" presStyleCnt="0"/>
      <dgm:spPr/>
    </dgm:pt>
    <dgm:pt modelId="{883571FD-9329-DC46-B56D-461B89B71551}" type="pres">
      <dgm:prSet presAssocID="{C3E890D5-4FF0-954C-A7DA-E42EB2C8FB18}" presName="fulcrum" presStyleLbl="alignAccFollowNode1" presStyleIdx="2" presStyleCnt="4"/>
      <dgm:spPr>
        <a:solidFill>
          <a:schemeClr val="bg1">
            <a:alpha val="90000"/>
          </a:schemeClr>
        </a:solidFill>
        <a:ln w="25400">
          <a:solidFill>
            <a:schemeClr val="tx2"/>
          </a:solidFill>
        </a:ln>
      </dgm:spPr>
    </dgm:pt>
    <dgm:pt modelId="{9D3BCDB9-72E9-464F-801D-E762F229B8AD}" type="pres">
      <dgm:prSet presAssocID="{C3E890D5-4FF0-954C-A7DA-E42EB2C8FB18}" presName="balance_01" presStyleLbl="alignAccFollowNode1" presStyleIdx="3" presStyleCnt="4">
        <dgm:presLayoutVars>
          <dgm:bulletEnabled val="1"/>
        </dgm:presLayoutVars>
      </dgm:prSet>
      <dgm:spPr/>
    </dgm:pt>
    <dgm:pt modelId="{655DD1CA-19A5-324D-8E42-6643525F63F5}" type="pres">
      <dgm:prSet presAssocID="{C3E890D5-4FF0-954C-A7DA-E42EB2C8FB18}" presName="right_01_1" presStyleLbl="node1" presStyleIdx="0" presStyleCnt="1">
        <dgm:presLayoutVars>
          <dgm:bulletEnabled val="1"/>
        </dgm:presLayoutVars>
      </dgm:prSet>
      <dgm:spPr/>
    </dgm:pt>
  </dgm:ptLst>
  <dgm:cxnLst>
    <dgm:cxn modelId="{FB453250-D21E-E441-B9FF-AA6D7FAED800}" srcId="{C3E890D5-4FF0-954C-A7DA-E42EB2C8FB18}" destId="{19F608A8-9C83-A94D-99C3-6D69238DAA56}" srcOrd="0" destOrd="0" parTransId="{9CFB1AB4-03AD-0A41-AB18-B6821ACAE8A7}" sibTransId="{00552811-A736-1049-ABB0-D8157719EE25}"/>
    <dgm:cxn modelId="{30881B8F-B4FF-2F47-B08A-A342910A7342}" type="presOf" srcId="{19F608A8-9C83-A94D-99C3-6D69238DAA56}" destId="{A001A7B2-68C5-FF4C-93DF-FFC3631D1398}" srcOrd="0" destOrd="0" presId="urn:microsoft.com/office/officeart/2005/8/layout/balance1"/>
    <dgm:cxn modelId="{035D31B1-A168-5148-84A4-4007189EC0CD}" type="presOf" srcId="{CDF42B62-D521-D546-B8EB-6CAB304F43AD}" destId="{B09E23E2-F662-1249-8871-78CB7C5FD006}" srcOrd="0" destOrd="0" presId="urn:microsoft.com/office/officeart/2005/8/layout/balance1"/>
    <dgm:cxn modelId="{7CC559BA-D44E-974E-86C7-6719452ECD6D}" type="presOf" srcId="{C3E890D5-4FF0-954C-A7DA-E42EB2C8FB18}" destId="{FCE52225-63D4-0145-BE97-799322E863D7}" srcOrd="0" destOrd="0" presId="urn:microsoft.com/office/officeart/2005/8/layout/balance1"/>
    <dgm:cxn modelId="{8DFE84C4-EBDA-F249-9EE7-803D80CD1BD8}" type="presOf" srcId="{A27F4B8F-44B9-0140-A934-25BC4C335741}" destId="{655DD1CA-19A5-324D-8E42-6643525F63F5}" srcOrd="0" destOrd="0" presId="urn:microsoft.com/office/officeart/2005/8/layout/balance1"/>
    <dgm:cxn modelId="{84C3E6C4-1861-424A-987E-6B1135F9D2FE}" srcId="{CDF42B62-D521-D546-B8EB-6CAB304F43AD}" destId="{A27F4B8F-44B9-0140-A934-25BC4C335741}" srcOrd="0" destOrd="0" parTransId="{D7CA96AA-79EB-2049-A877-C9290E2F9EA4}" sibTransId="{43A8A4C1-7639-5B46-9692-B1644816A15D}"/>
    <dgm:cxn modelId="{AB2ED3D7-AC1C-0246-AFFE-2023D0A6C22B}" srcId="{C3E890D5-4FF0-954C-A7DA-E42EB2C8FB18}" destId="{CDF42B62-D521-D546-B8EB-6CAB304F43AD}" srcOrd="1" destOrd="0" parTransId="{1B3A151A-9579-FB44-A2D5-5A9A2EEEB66F}" sibTransId="{EDD33FFC-F087-ED4D-8168-D01F9F0223BA}"/>
    <dgm:cxn modelId="{65FE75A5-EFB2-6643-ABCC-E66FFF814520}" type="presParOf" srcId="{FCE52225-63D4-0145-BE97-799322E863D7}" destId="{C92B99FA-7D42-784B-85DA-ECF11E4672C2}" srcOrd="0" destOrd="0" presId="urn:microsoft.com/office/officeart/2005/8/layout/balance1"/>
    <dgm:cxn modelId="{0DC430A8-785F-B04C-AD54-DE07A01B9776}" type="presParOf" srcId="{FCE52225-63D4-0145-BE97-799322E863D7}" destId="{E51FE290-AC38-984F-9FBF-4185D3CC0AD1}" srcOrd="1" destOrd="0" presId="urn:microsoft.com/office/officeart/2005/8/layout/balance1"/>
    <dgm:cxn modelId="{854AFEE0-EC28-5A47-9888-94C61239DA5F}" type="presParOf" srcId="{E51FE290-AC38-984F-9FBF-4185D3CC0AD1}" destId="{A001A7B2-68C5-FF4C-93DF-FFC3631D1398}" srcOrd="0" destOrd="0" presId="urn:microsoft.com/office/officeart/2005/8/layout/balance1"/>
    <dgm:cxn modelId="{D522D3C4-27C0-2A4B-B0B1-F73EFE26BACD}" type="presParOf" srcId="{E51FE290-AC38-984F-9FBF-4185D3CC0AD1}" destId="{B09E23E2-F662-1249-8871-78CB7C5FD006}" srcOrd="1" destOrd="0" presId="urn:microsoft.com/office/officeart/2005/8/layout/balance1"/>
    <dgm:cxn modelId="{F03B95A8-FF4A-9240-84CB-A70DA6BA3869}" type="presParOf" srcId="{FCE52225-63D4-0145-BE97-799322E863D7}" destId="{44AA4DED-A69F-E14C-983E-D4C8E75466CC}" srcOrd="2" destOrd="0" presId="urn:microsoft.com/office/officeart/2005/8/layout/balance1"/>
    <dgm:cxn modelId="{A3C8CE74-309E-D040-BBD7-BBBBE4135F2F}" type="presParOf" srcId="{44AA4DED-A69F-E14C-983E-D4C8E75466CC}" destId="{48C307B3-29A6-E84C-8CAE-A0B846801970}" srcOrd="0" destOrd="0" presId="urn:microsoft.com/office/officeart/2005/8/layout/balance1"/>
    <dgm:cxn modelId="{70E1BB91-9F44-9543-96BF-C84914197F8C}" type="presParOf" srcId="{44AA4DED-A69F-E14C-983E-D4C8E75466CC}" destId="{883571FD-9329-DC46-B56D-461B89B71551}" srcOrd="1" destOrd="0" presId="urn:microsoft.com/office/officeart/2005/8/layout/balance1"/>
    <dgm:cxn modelId="{36870EFB-9DFB-E849-99CC-65D48D501D9E}" type="presParOf" srcId="{44AA4DED-A69F-E14C-983E-D4C8E75466CC}" destId="{9D3BCDB9-72E9-464F-801D-E762F229B8AD}" srcOrd="2" destOrd="0" presId="urn:microsoft.com/office/officeart/2005/8/layout/balance1"/>
    <dgm:cxn modelId="{4D26820C-9BDC-204C-B8BD-B0552BC619AA}" type="presParOf" srcId="{44AA4DED-A69F-E14C-983E-D4C8E75466CC}" destId="{655DD1CA-19A5-324D-8E42-6643525F63F5}" srcOrd="3" destOrd="0" presId="urn:microsoft.com/office/officeart/2005/8/layout/balance1"/>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62379-4150-EB4D-AE99-AE58699925E5}">
      <dsp:nvSpPr>
        <dsp:cNvPr id="0" name=""/>
        <dsp:cNvSpPr/>
      </dsp:nvSpPr>
      <dsp:spPr>
        <a:xfrm>
          <a:off x="2678595" y="1582886"/>
          <a:ext cx="1785730" cy="1785730"/>
        </a:xfrm>
        <a:prstGeom prst="ellipse">
          <a:avLst/>
        </a:prstGeom>
        <a:solidFill>
          <a:srgbClr val="C00000">
            <a:alpha val="50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EC2A007-D828-3540-AE52-7C391236DBF2}">
      <dsp:nvSpPr>
        <dsp:cNvPr id="0" name=""/>
        <dsp:cNvSpPr/>
      </dsp:nvSpPr>
      <dsp:spPr>
        <a:xfrm>
          <a:off x="2535737" y="221557"/>
          <a:ext cx="2071447" cy="1198990"/>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tx1"/>
              </a:solidFill>
              <a:latin typeface="+mn-lt"/>
            </a:rPr>
            <a:t>Physically</a:t>
          </a:r>
        </a:p>
      </dsp:txBody>
      <dsp:txXfrm>
        <a:off x="2535737" y="221557"/>
        <a:ext cx="2071447" cy="1198990"/>
      </dsp:txXfrm>
    </dsp:sp>
    <dsp:sp modelId="{627E21F4-AAB0-9C48-8CFF-67B56291EA96}">
      <dsp:nvSpPr>
        <dsp:cNvPr id="0" name=""/>
        <dsp:cNvSpPr/>
      </dsp:nvSpPr>
      <dsp:spPr>
        <a:xfrm>
          <a:off x="3357887" y="2076258"/>
          <a:ext cx="1785730" cy="1785730"/>
        </a:xfrm>
        <a:prstGeom prst="ellipse">
          <a:avLst/>
        </a:prstGeom>
        <a:solidFill>
          <a:srgbClr val="C00000">
            <a:alpha val="50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72C8055-08DE-1747-A4EE-7D0DFC7A778F}">
      <dsp:nvSpPr>
        <dsp:cNvPr id="0" name=""/>
        <dsp:cNvSpPr/>
      </dsp:nvSpPr>
      <dsp:spPr>
        <a:xfrm>
          <a:off x="5285762" y="1710438"/>
          <a:ext cx="1857159" cy="1301032"/>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tx1"/>
              </a:solidFill>
              <a:latin typeface="+mn-lt"/>
            </a:rPr>
            <a:t>Emotionally</a:t>
          </a:r>
        </a:p>
      </dsp:txBody>
      <dsp:txXfrm>
        <a:off x="5285762" y="1710438"/>
        <a:ext cx="1857159" cy="1301032"/>
      </dsp:txXfrm>
    </dsp:sp>
    <dsp:sp modelId="{72FDC6A3-7854-C34E-B8E2-EA8FD89EAAE6}">
      <dsp:nvSpPr>
        <dsp:cNvPr id="0" name=""/>
        <dsp:cNvSpPr/>
      </dsp:nvSpPr>
      <dsp:spPr>
        <a:xfrm>
          <a:off x="3098599" y="2875244"/>
          <a:ext cx="1785730" cy="1785730"/>
        </a:xfrm>
        <a:prstGeom prst="ellipse">
          <a:avLst/>
        </a:prstGeom>
        <a:solidFill>
          <a:srgbClr val="C00000">
            <a:alpha val="50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D45971D-F7B9-E047-A2ED-23A14131279D}">
      <dsp:nvSpPr>
        <dsp:cNvPr id="0" name=""/>
        <dsp:cNvSpPr/>
      </dsp:nvSpPr>
      <dsp:spPr>
        <a:xfrm>
          <a:off x="5000045" y="3929846"/>
          <a:ext cx="1857159" cy="1301032"/>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tx1"/>
              </a:solidFill>
            </a:rPr>
            <a:t>Cognitively</a:t>
          </a:r>
        </a:p>
      </dsp:txBody>
      <dsp:txXfrm>
        <a:off x="5000045" y="3929846"/>
        <a:ext cx="1857159" cy="1301032"/>
      </dsp:txXfrm>
    </dsp:sp>
    <dsp:sp modelId="{E2B3B638-B425-8940-A918-ECFBC126D1B9}">
      <dsp:nvSpPr>
        <dsp:cNvPr id="0" name=""/>
        <dsp:cNvSpPr/>
      </dsp:nvSpPr>
      <dsp:spPr>
        <a:xfrm>
          <a:off x="2258591" y="2875244"/>
          <a:ext cx="1785730" cy="1785730"/>
        </a:xfrm>
        <a:prstGeom prst="ellipse">
          <a:avLst/>
        </a:prstGeom>
        <a:solidFill>
          <a:srgbClr val="C00000">
            <a:alpha val="50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A7A9426-B291-C14D-BF9B-78814649E623}">
      <dsp:nvSpPr>
        <dsp:cNvPr id="0" name=""/>
        <dsp:cNvSpPr/>
      </dsp:nvSpPr>
      <dsp:spPr>
        <a:xfrm>
          <a:off x="285716" y="3929846"/>
          <a:ext cx="1857159" cy="1301032"/>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tx1"/>
              </a:solidFill>
              <a:latin typeface="+mn-lt"/>
            </a:rPr>
            <a:t>Behaviorally</a:t>
          </a:r>
        </a:p>
      </dsp:txBody>
      <dsp:txXfrm>
        <a:off x="285716" y="3929846"/>
        <a:ext cx="1857159" cy="1301032"/>
      </dsp:txXfrm>
    </dsp:sp>
    <dsp:sp modelId="{F0B5277E-6DD7-1445-98D1-36D4262DC62C}">
      <dsp:nvSpPr>
        <dsp:cNvPr id="0" name=""/>
        <dsp:cNvSpPr/>
      </dsp:nvSpPr>
      <dsp:spPr>
        <a:xfrm>
          <a:off x="1999303" y="2076258"/>
          <a:ext cx="1785730" cy="1785730"/>
        </a:xfrm>
        <a:prstGeom prst="ellipse">
          <a:avLst/>
        </a:prstGeom>
        <a:solidFill>
          <a:srgbClr val="C00000">
            <a:alpha val="50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68FDDF4-411D-624E-A0BE-11E5A2EEEB06}">
      <dsp:nvSpPr>
        <dsp:cNvPr id="0" name=""/>
        <dsp:cNvSpPr/>
      </dsp:nvSpPr>
      <dsp:spPr>
        <a:xfrm>
          <a:off x="0" y="1710438"/>
          <a:ext cx="1857159" cy="1301032"/>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tx1"/>
              </a:solidFill>
              <a:latin typeface="+mn-lt"/>
            </a:rPr>
            <a:t>Spiritually</a:t>
          </a:r>
        </a:p>
      </dsp:txBody>
      <dsp:txXfrm>
        <a:off x="0" y="1710438"/>
        <a:ext cx="1857159" cy="1301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62379-4150-EB4D-AE99-AE58699925E5}">
      <dsp:nvSpPr>
        <dsp:cNvPr id="0" name=""/>
        <dsp:cNvSpPr/>
      </dsp:nvSpPr>
      <dsp:spPr>
        <a:xfrm>
          <a:off x="3211587" y="1409006"/>
          <a:ext cx="1730358" cy="1730358"/>
        </a:xfrm>
        <a:prstGeom prst="ellipse">
          <a:avLst/>
        </a:prstGeom>
        <a:solidFill>
          <a:srgbClr val="FFC000">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7EC2A007-D828-3540-AE52-7C391236DBF2}">
      <dsp:nvSpPr>
        <dsp:cNvPr id="0" name=""/>
        <dsp:cNvSpPr/>
      </dsp:nvSpPr>
      <dsp:spPr>
        <a:xfrm>
          <a:off x="3086165" y="286224"/>
          <a:ext cx="2007216" cy="1161812"/>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b="0" kern="1200" dirty="0">
              <a:solidFill>
                <a:schemeClr val="tx1"/>
              </a:solidFill>
            </a:rPr>
            <a:t>Safety</a:t>
          </a:r>
        </a:p>
      </dsp:txBody>
      <dsp:txXfrm>
        <a:off x="3086165" y="286224"/>
        <a:ext cx="2007216" cy="1161812"/>
      </dsp:txXfrm>
    </dsp:sp>
    <dsp:sp modelId="{627E21F4-AAB0-9C48-8CFF-67B56291EA96}">
      <dsp:nvSpPr>
        <dsp:cNvPr id="0" name=""/>
        <dsp:cNvSpPr/>
      </dsp:nvSpPr>
      <dsp:spPr>
        <a:xfrm>
          <a:off x="3869816" y="1887079"/>
          <a:ext cx="1730358" cy="1730358"/>
        </a:xfrm>
        <a:prstGeom prst="ellipse">
          <a:avLst/>
        </a:prstGeom>
        <a:solidFill>
          <a:srgbClr val="00B14F">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572C8055-08DE-1747-A4EE-7D0DFC7A778F}">
      <dsp:nvSpPr>
        <dsp:cNvPr id="0" name=""/>
        <dsp:cNvSpPr/>
      </dsp:nvSpPr>
      <dsp:spPr>
        <a:xfrm>
          <a:off x="5373659" y="1335708"/>
          <a:ext cx="2429423" cy="1260689"/>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b="0" kern="1200" dirty="0">
              <a:solidFill>
                <a:schemeClr val="tx1"/>
              </a:solidFill>
            </a:rPr>
            <a:t>Trustworthiness</a:t>
          </a:r>
        </a:p>
      </dsp:txBody>
      <dsp:txXfrm>
        <a:off x="5373659" y="1335708"/>
        <a:ext cx="2429423" cy="1260689"/>
      </dsp:txXfrm>
    </dsp:sp>
    <dsp:sp modelId="{72FDC6A3-7854-C34E-B8E2-EA8FD89EAAE6}">
      <dsp:nvSpPr>
        <dsp:cNvPr id="0" name=""/>
        <dsp:cNvSpPr/>
      </dsp:nvSpPr>
      <dsp:spPr>
        <a:xfrm>
          <a:off x="3618568" y="2661291"/>
          <a:ext cx="1730358" cy="1730358"/>
        </a:xfrm>
        <a:prstGeom prst="ellipse">
          <a:avLst/>
        </a:prstGeom>
        <a:solidFill>
          <a:srgbClr val="953ED8">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FD45971D-F7B9-E047-A2ED-23A14131279D}">
      <dsp:nvSpPr>
        <dsp:cNvPr id="0" name=""/>
        <dsp:cNvSpPr/>
      </dsp:nvSpPr>
      <dsp:spPr>
        <a:xfrm>
          <a:off x="5174832" y="3683192"/>
          <a:ext cx="1799573" cy="1260689"/>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b="0" kern="1200" dirty="0">
              <a:solidFill>
                <a:schemeClr val="tx1"/>
              </a:solidFill>
            </a:rPr>
            <a:t>Choice</a:t>
          </a:r>
        </a:p>
      </dsp:txBody>
      <dsp:txXfrm>
        <a:off x="5174832" y="3683192"/>
        <a:ext cx="1799573" cy="1260689"/>
      </dsp:txXfrm>
    </dsp:sp>
    <dsp:sp modelId="{E2B3B638-B425-8940-A918-ECFBC126D1B9}">
      <dsp:nvSpPr>
        <dsp:cNvPr id="0" name=""/>
        <dsp:cNvSpPr/>
      </dsp:nvSpPr>
      <dsp:spPr>
        <a:xfrm>
          <a:off x="2804607" y="2661291"/>
          <a:ext cx="1730358" cy="1730358"/>
        </a:xfrm>
        <a:prstGeom prst="ellipse">
          <a:avLst/>
        </a:prstGeom>
        <a:solidFill>
          <a:srgbClr val="FFFF00">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1A7A9426-B291-C14D-BF9B-78814649E623}">
      <dsp:nvSpPr>
        <dsp:cNvPr id="0" name=""/>
        <dsp:cNvSpPr/>
      </dsp:nvSpPr>
      <dsp:spPr>
        <a:xfrm>
          <a:off x="618130" y="3683192"/>
          <a:ext cx="2349126" cy="1260689"/>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b="0" kern="1200" dirty="0">
              <a:solidFill>
                <a:schemeClr val="tx1"/>
              </a:solidFill>
            </a:rPr>
            <a:t>Collaboration</a:t>
          </a:r>
        </a:p>
      </dsp:txBody>
      <dsp:txXfrm>
        <a:off x="618130" y="3683192"/>
        <a:ext cx="2349126" cy="1260689"/>
      </dsp:txXfrm>
    </dsp:sp>
    <dsp:sp modelId="{F0B5277E-6DD7-1445-98D1-36D4262DC62C}">
      <dsp:nvSpPr>
        <dsp:cNvPr id="0" name=""/>
        <dsp:cNvSpPr/>
      </dsp:nvSpPr>
      <dsp:spPr>
        <a:xfrm>
          <a:off x="2553359" y="1887079"/>
          <a:ext cx="1730358" cy="1730358"/>
        </a:xfrm>
        <a:prstGeom prst="ellipse">
          <a:avLst/>
        </a:prstGeom>
        <a:solidFill>
          <a:schemeClr val="accent5">
            <a:lumMod val="60000"/>
            <a:lumOff val="40000"/>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568FDDF4-411D-624E-A0BE-11E5A2EEEB06}">
      <dsp:nvSpPr>
        <dsp:cNvPr id="0" name=""/>
        <dsp:cNvSpPr/>
      </dsp:nvSpPr>
      <dsp:spPr>
        <a:xfrm>
          <a:off x="270234" y="1336767"/>
          <a:ext cx="2519816" cy="1260689"/>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b="0" kern="1200" dirty="0">
              <a:solidFill>
                <a:schemeClr val="tx1"/>
              </a:solidFill>
            </a:rPr>
            <a:t>Empowerment</a:t>
          </a:r>
        </a:p>
      </dsp:txBody>
      <dsp:txXfrm>
        <a:off x="270234" y="1336767"/>
        <a:ext cx="2519816" cy="1260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62379-4150-EB4D-AE99-AE58699925E5}">
      <dsp:nvSpPr>
        <dsp:cNvPr id="0" name=""/>
        <dsp:cNvSpPr/>
      </dsp:nvSpPr>
      <dsp:spPr>
        <a:xfrm>
          <a:off x="1593206" y="1057903"/>
          <a:ext cx="1131218" cy="1131218"/>
        </a:xfrm>
        <a:prstGeom prst="ellipse">
          <a:avLst/>
        </a:prstGeom>
        <a:solidFill>
          <a:srgbClr val="FFC000">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7EC2A007-D828-3540-AE52-7C391236DBF2}">
      <dsp:nvSpPr>
        <dsp:cNvPr id="0" name=""/>
        <dsp:cNvSpPr/>
      </dsp:nvSpPr>
      <dsp:spPr>
        <a:xfrm>
          <a:off x="1511212" y="323886"/>
          <a:ext cx="1312213" cy="759532"/>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b="0" kern="1200" dirty="0">
            <a:solidFill>
              <a:srgbClr val="FF8E2E"/>
            </a:solidFill>
          </a:endParaRPr>
        </a:p>
      </dsp:txBody>
      <dsp:txXfrm>
        <a:off x="1511212" y="323886"/>
        <a:ext cx="1312213" cy="759532"/>
      </dsp:txXfrm>
    </dsp:sp>
    <dsp:sp modelId="{627E21F4-AAB0-9C48-8CFF-67B56291EA96}">
      <dsp:nvSpPr>
        <dsp:cNvPr id="0" name=""/>
        <dsp:cNvSpPr/>
      </dsp:nvSpPr>
      <dsp:spPr>
        <a:xfrm>
          <a:off x="2023522" y="1370442"/>
          <a:ext cx="1131218" cy="1131218"/>
        </a:xfrm>
        <a:prstGeom prst="ellipse">
          <a:avLst/>
        </a:prstGeom>
        <a:solidFill>
          <a:srgbClr val="00B14F">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572C8055-08DE-1747-A4EE-7D0DFC7A778F}">
      <dsp:nvSpPr>
        <dsp:cNvPr id="0" name=""/>
        <dsp:cNvSpPr/>
      </dsp:nvSpPr>
      <dsp:spPr>
        <a:xfrm>
          <a:off x="3006657" y="1009985"/>
          <a:ext cx="1588230" cy="824173"/>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b="0" kern="1200" dirty="0">
            <a:solidFill>
              <a:srgbClr val="00B14F"/>
            </a:solidFill>
          </a:endParaRPr>
        </a:p>
      </dsp:txBody>
      <dsp:txXfrm>
        <a:off x="3006657" y="1009985"/>
        <a:ext cx="1588230" cy="824173"/>
      </dsp:txXfrm>
    </dsp:sp>
    <dsp:sp modelId="{72FDC6A3-7854-C34E-B8E2-EA8FD89EAAE6}">
      <dsp:nvSpPr>
        <dsp:cNvPr id="0" name=""/>
        <dsp:cNvSpPr/>
      </dsp:nvSpPr>
      <dsp:spPr>
        <a:xfrm>
          <a:off x="1859269" y="1876582"/>
          <a:ext cx="1131218" cy="1131218"/>
        </a:xfrm>
        <a:prstGeom prst="ellipse">
          <a:avLst/>
        </a:prstGeom>
        <a:solidFill>
          <a:srgbClr val="953ED8">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FD45971D-F7B9-E047-A2ED-23A14131279D}">
      <dsp:nvSpPr>
        <dsp:cNvPr id="0" name=""/>
        <dsp:cNvSpPr/>
      </dsp:nvSpPr>
      <dsp:spPr>
        <a:xfrm>
          <a:off x="2876673" y="2553152"/>
          <a:ext cx="1176467" cy="824173"/>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b="0" kern="1200" dirty="0">
            <a:solidFill>
              <a:srgbClr val="953ED8"/>
            </a:solidFill>
          </a:endParaRPr>
        </a:p>
      </dsp:txBody>
      <dsp:txXfrm>
        <a:off x="2876673" y="2553152"/>
        <a:ext cx="1176467" cy="824173"/>
      </dsp:txXfrm>
    </dsp:sp>
    <dsp:sp modelId="{E2B3B638-B425-8940-A918-ECFBC126D1B9}">
      <dsp:nvSpPr>
        <dsp:cNvPr id="0" name=""/>
        <dsp:cNvSpPr/>
      </dsp:nvSpPr>
      <dsp:spPr>
        <a:xfrm>
          <a:off x="1327144" y="1876582"/>
          <a:ext cx="1131218" cy="1131218"/>
        </a:xfrm>
        <a:prstGeom prst="ellipse">
          <a:avLst/>
        </a:prstGeom>
        <a:solidFill>
          <a:srgbClr val="FFFF01">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1A7A9426-B291-C14D-BF9B-78814649E623}">
      <dsp:nvSpPr>
        <dsp:cNvPr id="0" name=""/>
        <dsp:cNvSpPr/>
      </dsp:nvSpPr>
      <dsp:spPr>
        <a:xfrm>
          <a:off x="-102260" y="2544647"/>
          <a:ext cx="1535736" cy="824173"/>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b="0" kern="1200" dirty="0">
            <a:solidFill>
              <a:srgbClr val="FFFF01"/>
            </a:solidFill>
          </a:endParaRPr>
        </a:p>
      </dsp:txBody>
      <dsp:txXfrm>
        <a:off x="-102260" y="2544647"/>
        <a:ext cx="1535736" cy="824173"/>
      </dsp:txXfrm>
    </dsp:sp>
    <dsp:sp modelId="{F0B5277E-6DD7-1445-98D1-36D4262DC62C}">
      <dsp:nvSpPr>
        <dsp:cNvPr id="0" name=""/>
        <dsp:cNvSpPr/>
      </dsp:nvSpPr>
      <dsp:spPr>
        <a:xfrm>
          <a:off x="1162891" y="1370442"/>
          <a:ext cx="1131218" cy="1131218"/>
        </a:xfrm>
        <a:prstGeom prst="ellipse">
          <a:avLst/>
        </a:prstGeom>
        <a:solidFill>
          <a:schemeClr val="accent5">
            <a:lumMod val="60000"/>
            <a:lumOff val="40000"/>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568FDDF4-411D-624E-A0BE-11E5A2EEEB06}">
      <dsp:nvSpPr>
        <dsp:cNvPr id="0" name=""/>
        <dsp:cNvSpPr/>
      </dsp:nvSpPr>
      <dsp:spPr>
        <a:xfrm flipH="1" flipV="1">
          <a:off x="192848" y="1369271"/>
          <a:ext cx="602233" cy="106985"/>
        </a:xfrm>
        <a:prstGeom prst="rect">
          <a:avLst/>
        </a:prstGeom>
        <a:solidFill>
          <a:srgbClr val="C00000"/>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b="0" kern="1200" dirty="0">
            <a:solidFill>
              <a:schemeClr val="accent5">
                <a:lumMod val="60000"/>
                <a:lumOff val="40000"/>
              </a:schemeClr>
            </a:solidFill>
          </a:endParaRPr>
        </a:p>
      </dsp:txBody>
      <dsp:txXfrm rot="10800000">
        <a:off x="192848" y="1369271"/>
        <a:ext cx="602233" cy="106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1A7B2-68C5-FF4C-93DF-FFC3631D1398}">
      <dsp:nvSpPr>
        <dsp:cNvPr id="0" name=""/>
        <dsp:cNvSpPr/>
      </dsp:nvSpPr>
      <dsp:spPr>
        <a:xfrm>
          <a:off x="243630" y="97329"/>
          <a:ext cx="1461781" cy="812101"/>
        </a:xfrm>
        <a:prstGeom prst="roundRect">
          <a:avLst>
            <a:gd name="adj" fmla="val 10000"/>
          </a:avLst>
        </a:prstGeom>
        <a:noFill/>
        <a:ln w="254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Impact of Trauma</a:t>
          </a:r>
        </a:p>
      </dsp:txBody>
      <dsp:txXfrm>
        <a:off x="267416" y="121115"/>
        <a:ext cx="1414209" cy="764529"/>
      </dsp:txXfrm>
    </dsp:sp>
    <dsp:sp modelId="{B09E23E2-F662-1249-8871-78CB7C5FD006}">
      <dsp:nvSpPr>
        <dsp:cNvPr id="0" name=""/>
        <dsp:cNvSpPr/>
      </dsp:nvSpPr>
      <dsp:spPr>
        <a:xfrm>
          <a:off x="2355092" y="97329"/>
          <a:ext cx="1461781" cy="812101"/>
        </a:xfrm>
        <a:prstGeom prst="roundRect">
          <a:avLst>
            <a:gd name="adj" fmla="val 10000"/>
          </a:avLst>
        </a:prstGeom>
        <a:no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Coping Strategies</a:t>
          </a:r>
        </a:p>
      </dsp:txBody>
      <dsp:txXfrm>
        <a:off x="2378878" y="121115"/>
        <a:ext cx="1414209" cy="764529"/>
      </dsp:txXfrm>
    </dsp:sp>
    <dsp:sp modelId="{883571FD-9329-DC46-B56D-461B89B71551}">
      <dsp:nvSpPr>
        <dsp:cNvPr id="0" name=""/>
        <dsp:cNvSpPr/>
      </dsp:nvSpPr>
      <dsp:spPr>
        <a:xfrm>
          <a:off x="1725714" y="3548758"/>
          <a:ext cx="609075" cy="609075"/>
        </a:xfrm>
        <a:prstGeom prst="triangle">
          <a:avLst/>
        </a:prstGeom>
        <a:solidFill>
          <a:schemeClr val="bg1">
            <a:alpha val="90000"/>
          </a:schemeClr>
        </a:solidFill>
        <a:ln w="254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6F368435-76C6-7E4A-8BDD-B681B4E9F8F6}">
      <dsp:nvSpPr>
        <dsp:cNvPr id="0" name=""/>
        <dsp:cNvSpPr/>
      </dsp:nvSpPr>
      <dsp:spPr>
        <a:xfrm rot="21360000">
          <a:off x="202467" y="3287762"/>
          <a:ext cx="3655570" cy="2556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5BF532-C3C9-B94E-BA24-271034E9FC98}">
      <dsp:nvSpPr>
        <dsp:cNvPr id="0" name=""/>
        <dsp:cNvSpPr/>
      </dsp:nvSpPr>
      <dsp:spPr>
        <a:xfrm rot="21360000">
          <a:off x="155315" y="1153164"/>
          <a:ext cx="1475991" cy="2176223"/>
        </a:xfrm>
        <a:prstGeom prst="roundRect">
          <a:avLst/>
        </a:prstGeom>
        <a:solidFill>
          <a:srgbClr val="FF8F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Stress</a:t>
          </a:r>
        </a:p>
      </dsp:txBody>
      <dsp:txXfrm>
        <a:off x="227367" y="1225216"/>
        <a:ext cx="1331887" cy="2032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1A7B2-68C5-FF4C-93DF-FFC3631D1398}">
      <dsp:nvSpPr>
        <dsp:cNvPr id="0" name=""/>
        <dsp:cNvSpPr/>
      </dsp:nvSpPr>
      <dsp:spPr>
        <a:xfrm>
          <a:off x="243630" y="97329"/>
          <a:ext cx="1461781" cy="812101"/>
        </a:xfrm>
        <a:prstGeom prst="roundRect">
          <a:avLst>
            <a:gd name="adj" fmla="val 10000"/>
          </a:avLst>
        </a:prstGeom>
        <a:noFill/>
        <a:ln w="254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Impact of Trauma</a:t>
          </a:r>
        </a:p>
      </dsp:txBody>
      <dsp:txXfrm>
        <a:off x="267416" y="121115"/>
        <a:ext cx="1414209" cy="764529"/>
      </dsp:txXfrm>
    </dsp:sp>
    <dsp:sp modelId="{B09E23E2-F662-1249-8871-78CB7C5FD006}">
      <dsp:nvSpPr>
        <dsp:cNvPr id="0" name=""/>
        <dsp:cNvSpPr/>
      </dsp:nvSpPr>
      <dsp:spPr>
        <a:xfrm>
          <a:off x="2355092" y="97329"/>
          <a:ext cx="1461781" cy="812101"/>
        </a:xfrm>
        <a:prstGeom prst="roundRect">
          <a:avLst>
            <a:gd name="adj" fmla="val 10000"/>
          </a:avLst>
        </a:prstGeom>
        <a:no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Coping Strategies</a:t>
          </a:r>
        </a:p>
      </dsp:txBody>
      <dsp:txXfrm>
        <a:off x="2378878" y="121115"/>
        <a:ext cx="1414209" cy="764529"/>
      </dsp:txXfrm>
    </dsp:sp>
    <dsp:sp modelId="{883571FD-9329-DC46-B56D-461B89B71551}">
      <dsp:nvSpPr>
        <dsp:cNvPr id="0" name=""/>
        <dsp:cNvSpPr/>
      </dsp:nvSpPr>
      <dsp:spPr>
        <a:xfrm>
          <a:off x="1725714" y="3548758"/>
          <a:ext cx="609075" cy="609075"/>
        </a:xfrm>
        <a:prstGeom prst="triangle">
          <a:avLst/>
        </a:prstGeom>
        <a:solidFill>
          <a:schemeClr val="bg1">
            <a:alpha val="90000"/>
          </a:schemeClr>
        </a:solidFill>
        <a:ln w="254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614237A9-EA06-A040-9B29-29285E599E9F}">
      <dsp:nvSpPr>
        <dsp:cNvPr id="0" name=""/>
        <dsp:cNvSpPr/>
      </dsp:nvSpPr>
      <dsp:spPr>
        <a:xfrm>
          <a:off x="203025" y="3293759"/>
          <a:ext cx="3654454" cy="2468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6BD26F-2388-1C4B-954A-F4C32B70BF07}">
      <dsp:nvSpPr>
        <dsp:cNvPr id="0" name=""/>
        <dsp:cNvSpPr/>
      </dsp:nvSpPr>
      <dsp:spPr>
        <a:xfrm>
          <a:off x="243630" y="1088092"/>
          <a:ext cx="1461781" cy="2176430"/>
        </a:xfrm>
        <a:prstGeom prst="roundRect">
          <a:avLst/>
        </a:prstGeom>
        <a:solidFill>
          <a:srgbClr val="FF8F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Stress</a:t>
          </a:r>
        </a:p>
      </dsp:txBody>
      <dsp:txXfrm>
        <a:off x="314988" y="1159450"/>
        <a:ext cx="1319065" cy="2033714"/>
      </dsp:txXfrm>
    </dsp:sp>
    <dsp:sp modelId="{E80EC7DC-10C8-5B49-83C8-E64B7703BF3F}">
      <dsp:nvSpPr>
        <dsp:cNvPr id="0" name=""/>
        <dsp:cNvSpPr/>
      </dsp:nvSpPr>
      <dsp:spPr>
        <a:xfrm>
          <a:off x="2355092" y="1088092"/>
          <a:ext cx="1461781" cy="217643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Self-Care</a:t>
          </a:r>
        </a:p>
      </dsp:txBody>
      <dsp:txXfrm>
        <a:off x="2426450" y="1159450"/>
        <a:ext cx="1319065" cy="2033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1A7B2-68C5-FF4C-93DF-FFC3631D1398}">
      <dsp:nvSpPr>
        <dsp:cNvPr id="0" name=""/>
        <dsp:cNvSpPr/>
      </dsp:nvSpPr>
      <dsp:spPr>
        <a:xfrm>
          <a:off x="243630" y="97329"/>
          <a:ext cx="1461781" cy="812101"/>
        </a:xfrm>
        <a:prstGeom prst="roundRect">
          <a:avLst>
            <a:gd name="adj" fmla="val 10000"/>
          </a:avLst>
        </a:prstGeom>
        <a:noFill/>
        <a:ln w="254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Impact of Trauma</a:t>
          </a:r>
        </a:p>
      </dsp:txBody>
      <dsp:txXfrm>
        <a:off x="267416" y="121115"/>
        <a:ext cx="1414209" cy="764529"/>
      </dsp:txXfrm>
    </dsp:sp>
    <dsp:sp modelId="{B09E23E2-F662-1249-8871-78CB7C5FD006}">
      <dsp:nvSpPr>
        <dsp:cNvPr id="0" name=""/>
        <dsp:cNvSpPr/>
      </dsp:nvSpPr>
      <dsp:spPr>
        <a:xfrm>
          <a:off x="2355092" y="97329"/>
          <a:ext cx="1461781" cy="812101"/>
        </a:xfrm>
        <a:prstGeom prst="roundRect">
          <a:avLst>
            <a:gd name="adj" fmla="val 10000"/>
          </a:avLst>
        </a:prstGeom>
        <a:no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Coping Strategies</a:t>
          </a:r>
        </a:p>
      </dsp:txBody>
      <dsp:txXfrm>
        <a:off x="2378878" y="121115"/>
        <a:ext cx="1414209" cy="764529"/>
      </dsp:txXfrm>
    </dsp:sp>
    <dsp:sp modelId="{883571FD-9329-DC46-B56D-461B89B71551}">
      <dsp:nvSpPr>
        <dsp:cNvPr id="0" name=""/>
        <dsp:cNvSpPr/>
      </dsp:nvSpPr>
      <dsp:spPr>
        <a:xfrm>
          <a:off x="1725714" y="3548758"/>
          <a:ext cx="609075" cy="609075"/>
        </a:xfrm>
        <a:prstGeom prst="triangle">
          <a:avLst/>
        </a:prstGeom>
        <a:solidFill>
          <a:schemeClr val="bg1">
            <a:alpha val="90000"/>
          </a:schemeClr>
        </a:solidFill>
        <a:ln w="254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9D3BCDB9-72E9-464F-801D-E762F229B8AD}">
      <dsp:nvSpPr>
        <dsp:cNvPr id="0" name=""/>
        <dsp:cNvSpPr/>
      </dsp:nvSpPr>
      <dsp:spPr>
        <a:xfrm rot="240000">
          <a:off x="202467" y="3287762"/>
          <a:ext cx="3655570" cy="2556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5DD1CA-19A5-324D-8E42-6643525F63F5}">
      <dsp:nvSpPr>
        <dsp:cNvPr id="0" name=""/>
        <dsp:cNvSpPr/>
      </dsp:nvSpPr>
      <dsp:spPr>
        <a:xfrm rot="240000">
          <a:off x="2429198" y="1153164"/>
          <a:ext cx="1475991" cy="2176223"/>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Self-Care</a:t>
          </a:r>
        </a:p>
      </dsp:txBody>
      <dsp:txXfrm>
        <a:off x="2501250" y="1225216"/>
        <a:ext cx="1331887" cy="203211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D0566-83F4-D343-8F24-769FFDAB9EC4}"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DDD35-2AFF-B645-8813-124E6503EE11}" type="slidenum">
              <a:rPr lang="en-US" smtClean="0"/>
              <a:t>‹#›</a:t>
            </a:fld>
            <a:endParaRPr lang="en-US"/>
          </a:p>
        </p:txBody>
      </p:sp>
    </p:spTree>
    <p:extLst>
      <p:ext uri="{BB962C8B-B14F-4D97-AF65-F5344CB8AC3E}">
        <p14:creationId xmlns:p14="http://schemas.microsoft.com/office/powerpoint/2010/main" val="378008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reventchildabuse.or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albany.edu/ssw" TargetMode="External"/><Relationship Id="rId4" Type="http://schemas.openxmlformats.org/officeDocument/2006/relationships/hyperlink" Target="http://albany.edu/"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iencedirect-com.gate.lib.buffalo.edu/science/article/pii/S0006322319315859?via%3Dihub#bib2"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sciencedirect-com.gate.lib.buffalo.edu/science/article/pii/S0006322319315859?via%3Dihub#bib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1"/>
                </a:solidFill>
              </a:rPr>
              <a:t>Key for Trainer Notes:</a:t>
            </a:r>
          </a:p>
          <a:p>
            <a:endParaRPr lang="en-US" dirty="0"/>
          </a:p>
          <a:p>
            <a:r>
              <a:rPr lang="en-US" b="1" dirty="0"/>
              <a:t>Bold: Key Ideas, points of emphasis, questions for audience.</a:t>
            </a:r>
          </a:p>
          <a:p>
            <a:endParaRPr lang="en-US" b="1" dirty="0"/>
          </a:p>
          <a:p>
            <a:r>
              <a:rPr lang="en-US" b="0" u="sng" dirty="0"/>
              <a:t>Underlined: Video Directions/Links and suggested run times.</a:t>
            </a:r>
          </a:p>
          <a:p>
            <a:endParaRPr lang="en-US" b="0" u="sng" dirty="0"/>
          </a:p>
          <a:p>
            <a:r>
              <a:rPr lang="en-US" b="0" i="1" u="none" dirty="0"/>
              <a:t>Italics: Trainer notes not to be spoken out loud, directions for modifications depending on audience.</a:t>
            </a:r>
          </a:p>
          <a:p>
            <a:endParaRPr lang="en-US" b="0" i="1" u="none" dirty="0"/>
          </a:p>
          <a:p>
            <a:r>
              <a:rPr lang="en-US" b="0" i="1" u="sng" dirty="0"/>
              <a:t>Underlined Italics: Additional links/resources for information.</a:t>
            </a:r>
            <a:r>
              <a:rPr lang="en-US" dirty="0"/>
              <a:t> </a:t>
            </a:r>
          </a:p>
        </p:txBody>
      </p:sp>
      <p:sp>
        <p:nvSpPr>
          <p:cNvPr id="4" name="Slide Number Placeholder 3"/>
          <p:cNvSpPr>
            <a:spLocks noGrp="1"/>
          </p:cNvSpPr>
          <p:nvPr>
            <p:ph type="sldNum" sz="quarter" idx="5"/>
          </p:nvPr>
        </p:nvSpPr>
        <p:spPr/>
        <p:txBody>
          <a:bodyPr/>
          <a:lstStyle/>
          <a:p>
            <a:fld id="{77FDDD35-2AFF-B645-8813-124E6503EE11}" type="slidenum">
              <a:rPr lang="en-US" smtClean="0"/>
              <a:t>1</a:t>
            </a:fld>
            <a:endParaRPr lang="en-US"/>
          </a:p>
        </p:txBody>
      </p:sp>
    </p:spTree>
    <p:extLst>
      <p:ext uri="{BB962C8B-B14F-4D97-AF65-F5344CB8AC3E}">
        <p14:creationId xmlns:p14="http://schemas.microsoft.com/office/powerpoint/2010/main" val="252738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Trainer:</a:t>
            </a:r>
          </a:p>
          <a:p>
            <a:endParaRPr lang="en-US" dirty="0"/>
          </a:p>
          <a:p>
            <a:r>
              <a:rPr lang="en-US" dirty="0"/>
              <a:t>Goes into providers</a:t>
            </a:r>
          </a:p>
        </p:txBody>
      </p:sp>
      <p:sp>
        <p:nvSpPr>
          <p:cNvPr id="4" name="Slide Number Placeholder 3"/>
          <p:cNvSpPr>
            <a:spLocks noGrp="1"/>
          </p:cNvSpPr>
          <p:nvPr>
            <p:ph type="sldNum" sz="quarter" idx="5"/>
          </p:nvPr>
        </p:nvSpPr>
        <p:spPr/>
        <p:txBody>
          <a:bodyPr/>
          <a:lstStyle/>
          <a:p>
            <a:fld id="{E2657435-D01A-3E49-A143-8D6F72EF6A83}" type="slidenum">
              <a:rPr lang="en-US" smtClean="0"/>
              <a:t>10</a:t>
            </a:fld>
            <a:endParaRPr lang="en-US"/>
          </a:p>
        </p:txBody>
      </p:sp>
    </p:spTree>
    <p:extLst>
      <p:ext uri="{BB962C8B-B14F-4D97-AF65-F5344CB8AC3E}">
        <p14:creationId xmlns:p14="http://schemas.microsoft.com/office/powerpoint/2010/main" val="3695465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In the following video, y</a:t>
            </a:r>
            <a:r>
              <a:rPr lang="en-US" b="0" dirty="0"/>
              <a:t>ou will hear from </a:t>
            </a:r>
            <a:r>
              <a:rPr lang="en-US" b="1" dirty="0"/>
              <a:t>Dr. Vincent </a:t>
            </a:r>
            <a:r>
              <a:rPr lang="en-US" b="1" dirty="0" err="1"/>
              <a:t>Felitti</a:t>
            </a:r>
            <a:r>
              <a:rPr lang="en-US" b="0" dirty="0"/>
              <a:t>, the ACEs study co-author at the Kaiser Permanente. </a:t>
            </a:r>
            <a:r>
              <a:rPr lang="en-US" b="1" dirty="0"/>
              <a:t>Roxy Foster</a:t>
            </a:r>
            <a:r>
              <a:rPr lang="en-US" b="0" dirty="0"/>
              <a:t>, the director of prevention Initiatives at the Minnesota Communities Caring for Children, and </a:t>
            </a:r>
            <a:r>
              <a:rPr lang="en-US" b="1" dirty="0"/>
              <a:t>Janelle Kendal</a:t>
            </a:r>
            <a:r>
              <a:rPr lang="en-US" b="0" dirty="0"/>
              <a:t>, a Stearns County Attorney. </a:t>
            </a:r>
            <a:r>
              <a:rPr lang="en-US" b="1" dirty="0"/>
              <a:t>The s</a:t>
            </a:r>
            <a:r>
              <a:rPr lang="en-US" altLang="en-US" b="1" dirty="0"/>
              <a:t>tudy was led by Dr. Vincent </a:t>
            </a:r>
            <a:r>
              <a:rPr lang="en-US" altLang="en-US" b="1" dirty="0" err="1"/>
              <a:t>Felitti</a:t>
            </a:r>
            <a:r>
              <a:rPr lang="en-US" altLang="en-US" b="1" dirty="0"/>
              <a:t>, a well known and well published physician and researcher. </a:t>
            </a:r>
            <a:r>
              <a:rPr lang="en-US" altLang="en-US" b="0" dirty="0"/>
              <a:t>These impacts can be shown in the visual on the slide. </a:t>
            </a:r>
            <a:r>
              <a:rPr lang="en-US" b="0" dirty="0"/>
              <a:t>This video from PBS explains a brief overview of ACEs:</a:t>
            </a:r>
            <a:endParaRPr lang="en-US" altLang="en-US" b="0" i="1" dirty="0"/>
          </a:p>
          <a:p>
            <a:endParaRPr lang="en-US" alt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Click (ACEs Overview Video Link) to activate hyperlink (3 minutes and 40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For those reading along, right click link if not in “presentation” mode and scroll to “hyperlink”. Click open to activate link.</a:t>
            </a:r>
            <a:endParaRPr lang="en-US" b="0" i="1"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i="1" u="sng" dirty="0"/>
          </a:p>
          <a:p>
            <a:r>
              <a:rPr lang="en-US" altLang="en-US" b="0" i="0" u="none" dirty="0"/>
              <a:t>The CDC website is good for general information and for links to other ACE related websites.</a:t>
            </a:r>
          </a:p>
          <a:p>
            <a:endParaRPr lang="en-US" altLang="en-US" b="0" i="1" u="sng" dirty="0"/>
          </a:p>
          <a:p>
            <a:r>
              <a:rPr lang="en-US" altLang="en-US" b="0" i="1" u="none" dirty="0"/>
              <a:t>Additional Resources:</a:t>
            </a:r>
          </a:p>
          <a:p>
            <a:endParaRPr lang="en-US" altLang="en-US" b="0" i="1" u="sng" dirty="0"/>
          </a:p>
          <a:p>
            <a:r>
              <a:rPr lang="en-US" altLang="en-US" b="0" i="1" u="sng" dirty="0" err="1"/>
              <a:t>www.cdc.gov</a:t>
            </a:r>
            <a:r>
              <a:rPr lang="en-US" altLang="en-US" b="0" i="1" u="sng" dirty="0"/>
              <a:t>/ace/‎ </a:t>
            </a:r>
          </a:p>
          <a:p>
            <a:endParaRPr lang="en-US" altLang="en-US" b="0" i="1" u="sng" dirty="0"/>
          </a:p>
          <a:p>
            <a:r>
              <a:rPr lang="en-US" altLang="en-US" b="0" i="1" u="sng" dirty="0"/>
              <a:t>ACERESPONSE.ORG</a:t>
            </a:r>
            <a:r>
              <a:rPr lang="en-US" altLang="en-US" b="0" i="1" u="none" dirty="0"/>
              <a:t> - ACE Response grew out of a partnership between </a:t>
            </a:r>
            <a:r>
              <a:rPr lang="en-US" altLang="en-US" b="0" i="1" u="none" dirty="0">
                <a:hlinkClick r:id="rId3"/>
              </a:rPr>
              <a:t>Prevent Child Abuse America</a:t>
            </a:r>
            <a:r>
              <a:rPr lang="en-US" altLang="en-US" b="0" i="1" u="none" dirty="0"/>
              <a:t> and the </a:t>
            </a:r>
            <a:r>
              <a:rPr lang="en-US" altLang="en-US" b="0" i="1" u="none" dirty="0">
                <a:hlinkClick r:id="rId4"/>
              </a:rPr>
              <a:t>University at Albany (SUNY)</a:t>
            </a:r>
            <a:r>
              <a:rPr lang="en-US" altLang="en-US" b="0" i="1" u="none" dirty="0"/>
              <a:t> </a:t>
            </a:r>
            <a:r>
              <a:rPr lang="en-US" altLang="en-US" b="0" i="1" u="none" dirty="0">
                <a:hlinkClick r:id="rId5"/>
              </a:rPr>
              <a:t>School of Social Welfare</a:t>
            </a:r>
            <a:r>
              <a:rPr lang="en-US" altLang="en-US" b="0" i="1" u="none" dirty="0"/>
              <a:t>.*</a:t>
            </a:r>
          </a:p>
          <a:p>
            <a:endParaRPr lang="en-US" altLang="en-US" b="0" i="1" u="sng" dirty="0"/>
          </a:p>
          <a:p>
            <a:r>
              <a:rPr lang="en-US" altLang="en-US" b="0" i="1" u="sng" dirty="0"/>
              <a:t>ACESTUDY.ORG</a:t>
            </a:r>
          </a:p>
          <a:p>
            <a:endParaRPr lang="en-US" altLang="en-US" b="0" i="1" u="sng" dirty="0"/>
          </a:p>
          <a:p>
            <a:r>
              <a:rPr lang="en-US" altLang="en-US" b="0" i="1" u="sng" dirty="0"/>
              <a:t>https://</a:t>
            </a:r>
            <a:r>
              <a:rPr lang="en-US" altLang="en-US" b="0" i="1" u="sng" dirty="0" err="1"/>
              <a:t>www.pbs.org</a:t>
            </a:r>
            <a:r>
              <a:rPr lang="en-US" altLang="en-US" b="0" i="1" u="sng" dirty="0"/>
              <a:t>/video/aces-overview-35403/</a:t>
            </a:r>
          </a:p>
          <a:p>
            <a:endParaRPr lang="en-US" altLang="en-US" b="0" i="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We recommend that people delivering this PowerPoint familiarize themselves with these websites so that they can speak comfortably about it.  Based on any given audience people may want more about 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i="1" u="sng" dirty="0"/>
          </a:p>
          <a:p>
            <a:endParaRPr lang="en-US" dirty="0"/>
          </a:p>
        </p:txBody>
      </p:sp>
      <p:sp>
        <p:nvSpPr>
          <p:cNvPr id="4" name="Slide Number Placeholder 3"/>
          <p:cNvSpPr>
            <a:spLocks noGrp="1"/>
          </p:cNvSpPr>
          <p:nvPr>
            <p:ph type="sldNum" sz="quarter" idx="5"/>
          </p:nvPr>
        </p:nvSpPr>
        <p:spPr/>
        <p:txBody>
          <a:bodyPr/>
          <a:lstStyle/>
          <a:p>
            <a:fld id="{E2657435-D01A-3E49-A143-8D6F72EF6A83}" type="slidenum">
              <a:rPr lang="en-US" smtClean="0"/>
              <a:t>11</a:t>
            </a:fld>
            <a:endParaRPr lang="en-US"/>
          </a:p>
        </p:txBody>
      </p:sp>
    </p:spTree>
    <p:extLst>
      <p:ext uri="{BB962C8B-B14F-4D97-AF65-F5344CB8AC3E}">
        <p14:creationId xmlns:p14="http://schemas.microsoft.com/office/powerpoint/2010/main" val="48452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ea typeface="MS PGothic" charset="-128"/>
              </a:rPr>
              <a:t>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i="1" dirty="0">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i="0" dirty="0">
                <a:ea typeface="MS PGothic" charset="-128"/>
              </a:rPr>
              <a:t>Traumatic events like this can overwhelm people’s ability to cope with daily stressors, but trauma impacts everyone differently. </a:t>
            </a:r>
            <a:r>
              <a:rPr lang="en-US" altLang="en-US" b="0" i="0" u="none" dirty="0">
                <a:ea typeface="MS PGothic" charset="-128"/>
              </a:rPr>
              <a:t>The person’s perception of what happened and how they contextualize it both matter. </a:t>
            </a:r>
            <a:r>
              <a:rPr lang="en-US" altLang="en-US" b="1" i="0" u="none" dirty="0">
                <a:ea typeface="MS PGothic" charset="-128"/>
              </a:rPr>
              <a:t>Perception is EVERYTHING.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i="0" u="none" dirty="0">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i="1" u="none" dirty="0">
                <a:ea typeface="MS PGothic" charset="-128"/>
              </a:rPr>
              <a:t>Example of “individual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i="1" u="none" dirty="0">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i="1" u="none" dirty="0">
                <a:ea typeface="MS PGothic" charset="-128"/>
              </a:rPr>
              <a:t>“</a:t>
            </a:r>
            <a:r>
              <a:rPr lang="en-US" altLang="en-US" b="0" i="0" dirty="0">
                <a:ea typeface="MS PGothic" charset="-128"/>
              </a:rPr>
              <a:t>Lets say myself and another individual get into separate car accidents. However, the accidents were virtually identical. I may be able to return to driving that same day, but another person may experience fear and anxiety surrounding the event. The car accident may not have impacted me, but the other person may develop stress responses due to that event that impact their experiences, ideas and emotions.”</a:t>
            </a:r>
            <a:endParaRPr lang="en-US" altLang="en-US" b="1" i="0" u="none" dirty="0">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1" dirty="0">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ea typeface="MS PGothic" charset="-128"/>
              </a:rPr>
              <a:t>Traumatic events can be more than just “upsetting” to someone.  Biological changes take place and affect how people cope and react in situations based on past experiences.  I’m sure everyone has heard of the “fight or flight response”. There is also something called the “freeze” response which has been linked to trauma memory for individuals.  Think of a “deer in the headlights”. We will go into these responses in a later slide.</a:t>
            </a:r>
          </a:p>
          <a:p>
            <a:endParaRPr lang="en-US" altLang="en-US" b="1" dirty="0"/>
          </a:p>
          <a:p>
            <a:endParaRPr lang="en-US" dirty="0"/>
          </a:p>
        </p:txBody>
      </p:sp>
      <p:sp>
        <p:nvSpPr>
          <p:cNvPr id="4" name="Slide Number Placeholder 3"/>
          <p:cNvSpPr>
            <a:spLocks noGrp="1"/>
          </p:cNvSpPr>
          <p:nvPr>
            <p:ph type="sldNum" sz="quarter" idx="5"/>
          </p:nvPr>
        </p:nvSpPr>
        <p:spPr/>
        <p:txBody>
          <a:bodyPr/>
          <a:lstStyle/>
          <a:p>
            <a:fld id="{E2657435-D01A-3E49-A143-8D6F72EF6A83}" type="slidenum">
              <a:rPr lang="en-US" smtClean="0"/>
              <a:t>12</a:t>
            </a:fld>
            <a:endParaRPr lang="en-US"/>
          </a:p>
        </p:txBody>
      </p:sp>
    </p:spTree>
    <p:extLst>
      <p:ext uri="{BB962C8B-B14F-4D97-AF65-F5344CB8AC3E}">
        <p14:creationId xmlns:p14="http://schemas.microsoft.com/office/powerpoint/2010/main" val="15727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Trainer: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Trauma is real and it’s impacts can be shown in this documentary. </a:t>
            </a:r>
            <a:r>
              <a:rPr lang="en-US" sz="1200" b="0" kern="1200" dirty="0">
                <a:solidFill>
                  <a:schemeClr val="tx1"/>
                </a:solidFill>
                <a:effectLst/>
                <a:latin typeface="+mn-lt"/>
                <a:ea typeface="+mn-ea"/>
                <a:cs typeface="+mn-cs"/>
              </a:rPr>
              <a:t>This trailer introduces us to Tonier “</a:t>
            </a:r>
            <a:r>
              <a:rPr lang="en-US" sz="1200" b="0" kern="1200" dirty="0" err="1">
                <a:solidFill>
                  <a:schemeClr val="tx1"/>
                </a:solidFill>
                <a:effectLst/>
                <a:latin typeface="+mn-lt"/>
                <a:ea typeface="+mn-ea"/>
                <a:cs typeface="+mn-cs"/>
              </a:rPr>
              <a:t>Neen</a:t>
            </a:r>
            <a:r>
              <a:rPr lang="en-US" sz="1200" b="0" kern="1200" dirty="0">
                <a:solidFill>
                  <a:schemeClr val="tx1"/>
                </a:solidFill>
                <a:effectLst/>
                <a:latin typeface="+mn-lt"/>
                <a:ea typeface="+mn-ea"/>
                <a:cs typeface="+mn-cs"/>
              </a:rPr>
              <a:t>” Cain, a trauma survivor.  Some material may be difficult to watch.</a:t>
            </a:r>
          </a:p>
          <a:p>
            <a:endParaRPr lang="en-US" sz="120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Play video clip (3 minutes and 20 seconds).</a:t>
            </a:r>
          </a:p>
          <a:p>
            <a:endParaRPr lang="en-US"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Neen</a:t>
            </a:r>
            <a:r>
              <a:rPr lang="en-US" sz="1200" kern="1200" dirty="0">
                <a:solidFill>
                  <a:schemeClr val="tx1"/>
                </a:solidFill>
                <a:effectLst/>
                <a:latin typeface="+mn-lt"/>
                <a:ea typeface="+mn-ea"/>
                <a:cs typeface="+mn-cs"/>
              </a:rPr>
              <a:t> was able to overcome her traumatic past, and now she spends time sharing her story with others. Some may be inspired by her story and know that there are ways to overcome trauma. </a:t>
            </a:r>
            <a:r>
              <a:rPr lang="en-US" sz="1200" b="0" i="0" u="none" kern="1200" dirty="0">
                <a:solidFill>
                  <a:schemeClr val="tx1"/>
                </a:solidFill>
                <a:effectLst/>
                <a:latin typeface="+mn-lt"/>
                <a:ea typeface="+mn-ea"/>
                <a:cs typeface="+mn-cs"/>
              </a:rPr>
              <a:t>The entire Documentary is uploaded to YouTube, or you can visit: </a:t>
            </a:r>
            <a:r>
              <a:rPr lang="en-US" sz="1200" b="0" i="1" u="sng" kern="1200" dirty="0">
                <a:solidFill>
                  <a:schemeClr val="tx1"/>
                </a:solidFill>
                <a:effectLst/>
                <a:latin typeface="+mn-lt"/>
                <a:ea typeface="+mn-ea"/>
                <a:cs typeface="+mn-cs"/>
              </a:rPr>
              <a:t>http://</a:t>
            </a:r>
            <a:r>
              <a:rPr lang="en-US" sz="1200" b="0" i="1" u="sng" kern="1200" dirty="0" err="1">
                <a:solidFill>
                  <a:schemeClr val="tx1"/>
                </a:solidFill>
                <a:effectLst/>
                <a:latin typeface="+mn-lt"/>
                <a:ea typeface="+mn-ea"/>
                <a:cs typeface="+mn-cs"/>
              </a:rPr>
              <a:t>www.healingneen.com</a:t>
            </a:r>
            <a:r>
              <a:rPr lang="en-US" sz="1200" b="0" i="1"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Note that this documentary is heavy, make sure there is time and space to take care of yourself and your emotional safety while viewing and/or showing others.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Ask audience for feedback.</a:t>
            </a:r>
          </a:p>
          <a:p>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you notice from this trailer?” </a:t>
            </a:r>
            <a:r>
              <a:rPr lang="en-US" sz="1200" b="0" i="1" kern="1200" dirty="0">
                <a:solidFill>
                  <a:schemeClr val="tx1"/>
                </a:solidFill>
                <a:effectLst/>
                <a:latin typeface="+mn-lt"/>
                <a:ea typeface="+mn-ea"/>
                <a:cs typeface="+mn-cs"/>
              </a:rPr>
              <a:t>(You can heal, and you’re not alone) (Most people are resilient after experiencing adversity or trauma)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did </a:t>
            </a:r>
            <a:r>
              <a:rPr lang="en-US" sz="1200" b="1" kern="1200" dirty="0" err="1">
                <a:solidFill>
                  <a:schemeClr val="tx1"/>
                </a:solidFill>
                <a:effectLst/>
                <a:latin typeface="+mn-lt"/>
                <a:ea typeface="+mn-ea"/>
                <a:cs typeface="+mn-cs"/>
              </a:rPr>
              <a:t>Neen</a:t>
            </a:r>
            <a:r>
              <a:rPr lang="en-US" sz="1200" b="1" kern="1200" dirty="0">
                <a:solidFill>
                  <a:schemeClr val="tx1"/>
                </a:solidFill>
                <a:effectLst/>
                <a:latin typeface="+mn-lt"/>
                <a:ea typeface="+mn-ea"/>
                <a:cs typeface="+mn-cs"/>
              </a:rPr>
              <a:t> say that made a difference for her?” </a:t>
            </a:r>
            <a:r>
              <a:rPr lang="en-US" sz="1200" b="0" i="1" u="none" kern="1200" dirty="0">
                <a:solidFill>
                  <a:schemeClr val="tx1"/>
                </a:solidFill>
                <a:effectLst/>
                <a:latin typeface="+mn-lt"/>
                <a:ea typeface="+mn-ea"/>
                <a:cs typeface="+mn-cs"/>
              </a:rPr>
              <a:t>(you can heal)</a:t>
            </a:r>
          </a:p>
          <a:p>
            <a:endParaRPr lang="en-US"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657435-D01A-3E49-A143-8D6F72EF6A83}" type="slidenum">
              <a:rPr lang="en-US" smtClean="0"/>
              <a:t>13</a:t>
            </a:fld>
            <a:endParaRPr lang="en-US"/>
          </a:p>
        </p:txBody>
      </p:sp>
    </p:spTree>
    <p:extLst>
      <p:ext uri="{BB962C8B-B14F-4D97-AF65-F5344CB8AC3E}">
        <p14:creationId xmlns:p14="http://schemas.microsoft.com/office/powerpoint/2010/main" val="2194257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b="0" i="1" u="none" strike="noStrike" kern="1200" dirty="0">
                <a:solidFill>
                  <a:schemeClr val="tx1"/>
                </a:solidFill>
                <a:effectLst/>
                <a:latin typeface="+mn-lt"/>
                <a:ea typeface="+mn-ea"/>
                <a:cs typeface="+mn-cs"/>
              </a:rPr>
              <a:t>Trainer:</a:t>
            </a:r>
          </a:p>
          <a:p>
            <a:endParaRPr lang="en-US" altLang="ja-JP" i="1" dirty="0"/>
          </a:p>
          <a:p>
            <a:r>
              <a:rPr lang="en-US" altLang="ja-JP" dirty="0"/>
              <a:t>Effects of trauma are felt as a ripple effect, people around those who have experienced trauma feel the effects as well.  The wounds and consequences of trauma exposure affect subsequent generations.</a:t>
            </a:r>
          </a:p>
          <a:p>
            <a:endParaRPr lang="en-US" altLang="ja-JP" dirty="0"/>
          </a:p>
          <a:p>
            <a:r>
              <a:rPr lang="en-US" altLang="ja-JP" dirty="0"/>
              <a:t>Collective experience of trauma by a group of people with shared identity, affiliation, or circumstance across generations.</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An example of historical trauma is described by researchers </a:t>
            </a:r>
            <a:r>
              <a:rPr lang="en-US" sz="1200" b="0" i="1" u="none" strike="noStrike" kern="1200" dirty="0" err="1">
                <a:solidFill>
                  <a:schemeClr val="tx1"/>
                </a:solidFill>
                <a:effectLst/>
                <a:latin typeface="+mn-lt"/>
                <a:ea typeface="+mn-ea"/>
                <a:cs typeface="+mn-cs"/>
              </a:rPr>
              <a:t>Gillson</a:t>
            </a:r>
            <a:r>
              <a:rPr lang="en-US" sz="1200" b="0" i="1" u="none" strike="noStrike" kern="1200" dirty="0">
                <a:solidFill>
                  <a:schemeClr val="tx1"/>
                </a:solidFill>
                <a:effectLst/>
                <a:latin typeface="+mn-lt"/>
                <a:ea typeface="+mn-ea"/>
                <a:cs typeface="+mn-cs"/>
              </a:rPr>
              <a:t> and Ross (2019) in their article, “From generation to generation: Rethinking ”soul wounds” and historical trauma.”</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“Each year, members of the Lakota tribe and their allies gather in Bridger, South Dakota, and travel more than 300 kilometers on horseback in the dead of winter. The conditions are harsh: wind and snow burn their faces and make it difficult to breathe.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They travel to commemorate the journey of their ancestors. After the killing of Chief Sitting Bull by the U.S. Cavalry, Chief Big Foot led approximately 350 Lakota, mostly women and children, on what he hoped would be a journey to the safety of the Pine Ridge Reservation. Instead, they were intercepted by the U.S. Army. Their group submitted peacefully and made camp along Wounded Knee Creek.</a:t>
            </a:r>
          </a:p>
          <a:p>
            <a:r>
              <a:rPr lang="en-US" sz="1200" b="0" i="0" u="none" strike="noStrike" kern="1200" dirty="0">
                <a:solidFill>
                  <a:schemeClr val="tx1"/>
                </a:solidFill>
                <a:effectLst/>
                <a:latin typeface="+mn-lt"/>
                <a:ea typeface="+mn-ea"/>
                <a:cs typeface="+mn-cs"/>
              </a:rPr>
              <a:t>On the morning of December 29th, 1890 a shot rang out and chaos ensued. Those who tried to flee were pursued and executed by U.S. soldiers. Children who hid were coaxed to come out and were then killed </a:t>
            </a:r>
            <a:r>
              <a:rPr lang="en-US" sz="1200" b="0" i="0" u="none" strike="noStrike" kern="1200" dirty="0">
                <a:solidFill>
                  <a:schemeClr val="tx1"/>
                </a:solidFill>
                <a:effectLst/>
                <a:latin typeface="+mn-lt"/>
                <a:ea typeface="+mn-ea"/>
                <a:cs typeface="+mn-cs"/>
                <a:hlinkClick r:id="rId3"/>
              </a:rPr>
              <a:t>(2)</a:t>
            </a:r>
            <a:r>
              <a:rPr lang="en-US" sz="1200" b="0" i="0" u="none" strike="noStrike" kern="1200" dirty="0">
                <a:solidFill>
                  <a:schemeClr val="tx1"/>
                </a:solidFill>
                <a:effectLst/>
                <a:latin typeface="+mn-lt"/>
                <a:ea typeface="+mn-ea"/>
                <a:cs typeface="+mn-cs"/>
              </a:rPr>
              <a:t>. All told, more than 250 Lakota were massacred.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Although this tragedy took place more than 100 years ago, its impact remains. The ongoing pain—from the genocide of the Lakota and numerous other acts against Native American communities—has been described as a “soul wound” </a:t>
            </a:r>
            <a:r>
              <a:rPr lang="en-US" sz="1200" b="0" i="0" u="none" strike="noStrike" kern="1200" dirty="0">
                <a:solidFill>
                  <a:schemeClr val="tx1"/>
                </a:solidFill>
                <a:effectLst/>
                <a:latin typeface="+mn-lt"/>
                <a:ea typeface="+mn-ea"/>
                <a:cs typeface="+mn-cs"/>
                <a:hlinkClick r:id="rId4"/>
              </a:rPr>
              <a:t>(3)</a:t>
            </a:r>
            <a:r>
              <a:rPr lang="en-US" sz="1200" b="0" i="0" u="none" strike="noStrike" kern="1200" dirty="0">
                <a:solidFill>
                  <a:schemeClr val="tx1"/>
                </a:solidFill>
                <a:effectLst/>
                <a:latin typeface="+mn-lt"/>
                <a:ea typeface="+mn-ea"/>
                <a:cs typeface="+mn-cs"/>
              </a:rPr>
              <a:t>. It is what drives the Lakota horse riders in their search for both personal and communal healing. The past weaves intricately through modern life, and in some ways, communities are still trying to recover.”</a:t>
            </a:r>
          </a:p>
        </p:txBody>
      </p:sp>
      <p:sp>
        <p:nvSpPr>
          <p:cNvPr id="4" name="Slide Number Placeholder 3"/>
          <p:cNvSpPr>
            <a:spLocks noGrp="1"/>
          </p:cNvSpPr>
          <p:nvPr>
            <p:ph type="sldNum" sz="quarter" idx="5"/>
          </p:nvPr>
        </p:nvSpPr>
        <p:spPr/>
        <p:txBody>
          <a:bodyPr/>
          <a:lstStyle/>
          <a:p>
            <a:fld id="{77FDDD35-2AFF-B645-8813-124E6503EE11}" type="slidenum">
              <a:rPr lang="en-US" smtClean="0"/>
              <a:t>14</a:t>
            </a:fld>
            <a:endParaRPr lang="en-US"/>
          </a:p>
        </p:txBody>
      </p:sp>
    </p:spTree>
    <p:extLst>
      <p:ext uri="{BB962C8B-B14F-4D97-AF65-F5344CB8AC3E}">
        <p14:creationId xmlns:p14="http://schemas.microsoft.com/office/powerpoint/2010/main" val="3039992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pPr>
            <a:r>
              <a:rPr lang="en-US" sz="1200" i="1" dirty="0"/>
              <a:t>Trainer:</a:t>
            </a:r>
          </a:p>
          <a:p>
            <a:pPr>
              <a:lnSpc>
                <a:spcPct val="170000"/>
              </a:lnSpc>
            </a:pPr>
            <a:endParaRPr lang="en-US" sz="1200" dirty="0"/>
          </a:p>
          <a:p>
            <a:pPr>
              <a:lnSpc>
                <a:spcPct val="170000"/>
              </a:lnSpc>
            </a:pPr>
            <a:r>
              <a:rPr lang="en-US" sz="1200" dirty="0"/>
              <a:t>The Corona Virus (COVID-19) continues to cause justified stress responses throughout the country and the world.</a:t>
            </a:r>
          </a:p>
          <a:p>
            <a:pPr>
              <a:lnSpc>
                <a:spcPct val="170000"/>
              </a:lnSpc>
            </a:pPr>
            <a:endParaRPr lang="en-US" sz="1200" dirty="0"/>
          </a:p>
          <a:p>
            <a:pPr>
              <a:lnSpc>
                <a:spcPct val="170000"/>
              </a:lnSpc>
            </a:pPr>
            <a:r>
              <a:rPr lang="en-US" sz="1200" dirty="0"/>
              <a:t>The virus is disproportionally impacting minority groups, specifically Black individuals, due to social, economic and societal barriers that still remain in our society.</a:t>
            </a:r>
          </a:p>
          <a:p>
            <a:pPr>
              <a:lnSpc>
                <a:spcPct val="170000"/>
              </a:lnSpc>
            </a:pPr>
            <a:endParaRPr lang="en-US" sz="1200" dirty="0"/>
          </a:p>
          <a:p>
            <a:pPr>
              <a:lnSpc>
                <a:spcPct val="170000"/>
              </a:lnSpc>
            </a:pPr>
            <a:r>
              <a:rPr lang="en-US" sz="1200" dirty="0"/>
              <a:t>This real historical oppression that is passed on throughout the generations is leading to heightened stress responses.</a:t>
            </a:r>
          </a:p>
          <a:p>
            <a:endParaRPr lang="en-US" dirty="0"/>
          </a:p>
          <a:p>
            <a:r>
              <a:rPr lang="en-US" dirty="0"/>
              <a:t>Implicit biases were highlighted in the news during the Hurricane Katrina and Hurricane Harvey disasters.</a:t>
            </a:r>
          </a:p>
          <a:p>
            <a:endParaRPr lang="en-US" dirty="0"/>
          </a:p>
          <a:p>
            <a:r>
              <a:rPr lang="en-US" dirty="0"/>
              <a:t>Implicit biases by the media outlets and community members still impact minorities today. </a:t>
            </a:r>
          </a:p>
          <a:p>
            <a:endParaRPr lang="en-US" dirty="0"/>
          </a:p>
          <a:p>
            <a:r>
              <a:rPr lang="en-US" dirty="0"/>
              <a:t>They may be more fearful for their lives due to these prejudices. The “Black Lives Matter” movement is a direct response to racism that is still pervasive in our society today. </a:t>
            </a:r>
          </a:p>
          <a:p>
            <a:endParaRPr lang="en-US" dirty="0"/>
          </a:p>
          <a:p>
            <a:r>
              <a:rPr lang="en-US" dirty="0"/>
              <a:t>Oppressive language matters and it is important to highlight these subconscious biases. They may not be meant to harm but they do.</a:t>
            </a:r>
          </a:p>
          <a:p>
            <a:endParaRPr lang="en-US" dirty="0"/>
          </a:p>
        </p:txBody>
      </p:sp>
      <p:sp>
        <p:nvSpPr>
          <p:cNvPr id="4" name="Slide Number Placeholder 3"/>
          <p:cNvSpPr>
            <a:spLocks noGrp="1"/>
          </p:cNvSpPr>
          <p:nvPr>
            <p:ph type="sldNum" sz="quarter" idx="5"/>
          </p:nvPr>
        </p:nvSpPr>
        <p:spPr/>
        <p:txBody>
          <a:bodyPr/>
          <a:lstStyle/>
          <a:p>
            <a:fld id="{77FDDD35-2AFF-B645-8813-124E6503EE11}" type="slidenum">
              <a:rPr lang="en-US" smtClean="0"/>
              <a:t>15</a:t>
            </a:fld>
            <a:endParaRPr lang="en-US"/>
          </a:p>
        </p:txBody>
      </p:sp>
    </p:spTree>
    <p:extLst>
      <p:ext uri="{BB962C8B-B14F-4D97-AF65-F5344CB8AC3E}">
        <p14:creationId xmlns:p14="http://schemas.microsoft.com/office/powerpoint/2010/main" val="2045487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dirty="0"/>
              <a:t>Trainer:</a:t>
            </a:r>
          </a:p>
          <a:p>
            <a:endParaRPr lang="en-US" altLang="en-US" b="0" dirty="0"/>
          </a:p>
          <a:p>
            <a:r>
              <a:rPr lang="en-US" altLang="en-US" b="0" dirty="0"/>
              <a:t>For those who experience an event or ongoing situation as traumatic, biological changes take place </a:t>
            </a:r>
            <a:r>
              <a:rPr lang="en-US" altLang="en-US" dirty="0"/>
              <a:t>and affect how people cope and react in situations based on past experiences. These </a:t>
            </a:r>
            <a:r>
              <a:rPr lang="en-US" altLang="en-US" sz="1200" b="1" dirty="0"/>
              <a:t>i</a:t>
            </a:r>
            <a:r>
              <a:rPr lang="en-US" sz="1200" b="1" dirty="0"/>
              <a:t>mpairments trigger one to…</a:t>
            </a:r>
            <a:r>
              <a:rPr lang="en-US" sz="1200" b="1" dirty="0">
                <a:solidFill>
                  <a:schemeClr val="accent2"/>
                </a:solidFill>
              </a:rPr>
              <a:t>“Fight, Flight, or Freeze” </a:t>
            </a:r>
            <a:r>
              <a:rPr lang="en-US" sz="1200" b="1" dirty="0"/>
              <a:t>to defend themselves. This would be the response when someone has a ”flipped lid”. </a:t>
            </a:r>
            <a:endParaRPr lang="en-US" altLang="en-US" b="1" dirty="0"/>
          </a:p>
          <a:p>
            <a:endParaRPr lang="en-US" altLang="en-US" dirty="0"/>
          </a:p>
          <a:p>
            <a:r>
              <a:rPr lang="en-US" altLang="en-US" dirty="0"/>
              <a:t>Many people are familiar with the basic </a:t>
            </a:r>
            <a:r>
              <a:rPr lang="en-US" altLang="en-US" b="1" dirty="0"/>
              <a:t>“Fight or Flight”</a:t>
            </a:r>
            <a:r>
              <a:rPr lang="en-US" altLang="en-US" dirty="0"/>
              <a:t> response to danger. If you are unaware, the fight response is to </a:t>
            </a:r>
            <a:r>
              <a:rPr lang="en-US" altLang="en-US" b="1" dirty="0"/>
              <a:t>attack or fight against the stressor</a:t>
            </a:r>
            <a:r>
              <a:rPr lang="en-US" altLang="en-US" dirty="0"/>
              <a:t>. The flight response is to </a:t>
            </a:r>
            <a:r>
              <a:rPr lang="en-US" altLang="en-US" b="1" dirty="0"/>
              <a:t>run away or flee from the stressor</a:t>
            </a:r>
            <a:r>
              <a:rPr lang="en-US" altLang="en-US" dirty="0"/>
              <a:t>. There is also something called the “freeze” response which has been linked to trauma memory for individuals.  Think of a </a:t>
            </a:r>
            <a:r>
              <a:rPr lang="en-US" altLang="en-US" b="1" dirty="0"/>
              <a:t>“deer in the headlights”.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i="1" u="none" dirty="0"/>
              <a:t>Example: </a:t>
            </a:r>
            <a:r>
              <a:rPr lang="en-US" altLang="en-US" b="0" dirty="0"/>
              <a:t>These responses can develop from both acute and chronic events.. Imagine you are walking in the forest and you see a bear. You may have one of these four responses. You could be ready to fight, have a flight response (get out of there), or freeze (deer in the headlights). Not all traumas are in that linear line and these responses may become more complicated with chronic events. If someone experienced prolonged domestic piece, sometimes someone even raising their voice is a trigger. The amygdala is activated all of the time in chronic events, and the body taught to be prepared all of the time.  </a:t>
            </a:r>
          </a:p>
          <a:p>
            <a:endParaRPr lang="en-US" dirty="0"/>
          </a:p>
          <a:p>
            <a:r>
              <a:rPr lang="en-US" dirty="0"/>
              <a:t>These response, along with other fight, flight, freeze responses may be turned into strengths once the individual has learned to be managed by the individual. </a:t>
            </a:r>
          </a:p>
          <a:p>
            <a:endParaRPr lang="en-US" altLang="en-US" dirty="0"/>
          </a:p>
          <a:p>
            <a:r>
              <a:rPr lang="en-US" altLang="en-US" i="1" dirty="0"/>
              <a:t>Additional information on complex trauma response (“fawn response”)</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fawn response</a:t>
            </a:r>
            <a:r>
              <a:rPr lang="en-US" dirty="0"/>
              <a:t> is the most complex trauma response. This is similar to empathy. Healthy empathy is when an individual is able to “tune in” or “feel” another person’s situation. The fawn, or “please” response takes that to the extreme. The individual </a:t>
            </a:r>
            <a:r>
              <a:rPr lang="en-US" b="1" dirty="0"/>
              <a:t>gives up their sense of self, a sense of healthy identity and takes on responsibilities that are not theirs to carry</a:t>
            </a:r>
            <a:r>
              <a:rPr lang="en-US" dirty="0"/>
              <a:t>. It may work in the short term, but in the end it causes one to experience tremendous amounts of pain. </a:t>
            </a:r>
            <a:r>
              <a:rPr lang="en-US" altLang="en-US" dirty="0"/>
              <a:t>Most responses serve a purpose, they protect you. Can be hard to understand what purpose the freeze and fawn responses would have, but it is real, it does happen. More research is needed on the fawn trauma response as it is a new idea presented to the field.</a:t>
            </a:r>
          </a:p>
          <a:p>
            <a:endParaRPr lang="en-US" altLang="en-US" dirty="0"/>
          </a:p>
          <a:p>
            <a:r>
              <a:rPr lang="en-US" altLang="en-US" dirty="0"/>
              <a:t>The fawn response has little research associate with it. However, Kenneth </a:t>
            </a:r>
            <a:r>
              <a:rPr lang="en-US" altLang="en-US" dirty="0" err="1"/>
              <a:t>Barish</a:t>
            </a:r>
            <a:r>
              <a:rPr lang="en-US" altLang="en-US" dirty="0"/>
              <a:t> Reviewed Paul Bloom’s 2016 book titled, “Against Empathy: The case for Rational Compassion.” Both reviewed the same material, but came to very different conclusions. Bloom argues for rational compassion, while </a:t>
            </a:r>
            <a:r>
              <a:rPr lang="en-US" altLang="en-US" dirty="0" err="1"/>
              <a:t>Barish</a:t>
            </a:r>
            <a:r>
              <a:rPr lang="en-US" altLang="en-US" dirty="0"/>
              <a:t> argues that empathy and compassion are very different concepts. </a:t>
            </a:r>
            <a:r>
              <a:rPr lang="en-US" altLang="en-US" dirty="0" err="1"/>
              <a:t>Barish</a:t>
            </a:r>
            <a:r>
              <a:rPr lang="en-US" altLang="en-US" dirty="0"/>
              <a:t> states that “empathy is an essential nutrient of healthy emotional development in childhood and of successful interpersonal relationships throughout life”. </a:t>
            </a:r>
          </a:p>
          <a:p>
            <a:endParaRPr lang="en-US" dirty="0"/>
          </a:p>
        </p:txBody>
      </p:sp>
      <p:sp>
        <p:nvSpPr>
          <p:cNvPr id="4" name="Slide Number Placeholder 3"/>
          <p:cNvSpPr>
            <a:spLocks noGrp="1"/>
          </p:cNvSpPr>
          <p:nvPr>
            <p:ph type="sldNum" sz="quarter" idx="5"/>
          </p:nvPr>
        </p:nvSpPr>
        <p:spPr/>
        <p:txBody>
          <a:bodyPr/>
          <a:lstStyle/>
          <a:p>
            <a:fld id="{77FDDD35-2AFF-B645-8813-124E6503EE11}" type="slidenum">
              <a:rPr lang="en-US" smtClean="0"/>
              <a:t>16</a:t>
            </a:fld>
            <a:endParaRPr lang="en-US"/>
          </a:p>
        </p:txBody>
      </p:sp>
    </p:spTree>
    <p:extLst>
      <p:ext uri="{BB962C8B-B14F-4D97-AF65-F5344CB8AC3E}">
        <p14:creationId xmlns:p14="http://schemas.microsoft.com/office/powerpoint/2010/main" val="2630229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i="1" dirty="0">
                <a:latin typeface="Calibri" charset="0"/>
              </a:rPr>
              <a:t>Trainer:</a:t>
            </a:r>
          </a:p>
          <a:p>
            <a:endParaRPr lang="en-US" altLang="ja-JP" dirty="0">
              <a:latin typeface="Calibri" charset="0"/>
            </a:endParaRPr>
          </a:p>
          <a:p>
            <a:r>
              <a:rPr lang="en-US" altLang="ja-JP" dirty="0">
                <a:latin typeface="Calibri" charset="0"/>
              </a:rPr>
              <a:t>In the brain, two critical areas affect our fight, flight, freeze and fawn responses…</a:t>
            </a:r>
          </a:p>
          <a:p>
            <a:endParaRPr lang="en-US" altLang="ja-JP" b="1" dirty="0">
              <a:latin typeface="Calibri" charset="0"/>
            </a:endParaRPr>
          </a:p>
          <a:p>
            <a:r>
              <a:rPr lang="en-US" altLang="ja-JP" b="0" dirty="0">
                <a:latin typeface="Calibri" charset="0"/>
              </a:rPr>
              <a:t>First is the </a:t>
            </a:r>
            <a:r>
              <a:rPr lang="en-US" altLang="ja-JP" b="1" dirty="0">
                <a:latin typeface="Calibri" charset="0"/>
              </a:rPr>
              <a:t>prefrontal cortex </a:t>
            </a:r>
            <a:r>
              <a:rPr lang="en-US" altLang="ja-JP" b="0" dirty="0">
                <a:latin typeface="Calibri" charset="0"/>
              </a:rPr>
              <a:t>which controls how we think and feel about experiences. The second is the </a:t>
            </a:r>
            <a:r>
              <a:rPr lang="en-US" altLang="ja-JP" b="1" dirty="0">
                <a:latin typeface="Calibri" charset="0"/>
              </a:rPr>
              <a:t>amygdala</a:t>
            </a:r>
            <a:r>
              <a:rPr lang="en-US" altLang="ja-JP" b="0" dirty="0">
                <a:latin typeface="Calibri" charset="0"/>
              </a:rPr>
              <a:t> which influences emotional regulation, emotional intensity and stores emotional memory (i.e. fear and fear conditioning). </a:t>
            </a:r>
            <a:r>
              <a:rPr lang="en-US" altLang="ja-JP" dirty="0">
                <a:latin typeface="Calibri" charset="0"/>
              </a:rPr>
              <a:t>These control our central nervous system, endocrine system and allostasis (coping).</a:t>
            </a:r>
          </a:p>
          <a:p>
            <a:endParaRPr lang="en-US" dirty="0"/>
          </a:p>
          <a:p>
            <a:r>
              <a:rPr lang="en-US" b="0" dirty="0"/>
              <a:t>Dr. Dan Siegel explains how the the “upstairs brain” controls the “downstairs brain”. The upstairs brain is the reason why we are able to go to work, focus on daily activities and grow civilizations. </a:t>
            </a:r>
            <a:r>
              <a:rPr lang="en-US" dirty="0"/>
              <a:t>That being said, the “downstairs brain” will fire when under stress. If this part of the brain is over stressed, it will continue to fire and fire and fire, continuing to stress the cortex, or the “lid”. Eventually, the lid can no longer hold on, and someone “flips their lid”. </a:t>
            </a:r>
          </a:p>
          <a:p>
            <a:endParaRPr lang="en-US" dirty="0"/>
          </a:p>
          <a:p>
            <a:r>
              <a:rPr lang="en-US" dirty="0"/>
              <a:t>When the cortex flips, the individual will have a trauma response. These trauma responses vary between individuals, but they are all survival mechanisms, even though they may not seem like reasonable human beings at the time. </a:t>
            </a:r>
          </a:p>
          <a:p>
            <a:endParaRPr lang="en-US" dirty="0"/>
          </a:p>
          <a:p>
            <a:r>
              <a:rPr lang="en-US" b="0" u="sng" dirty="0"/>
              <a:t>The video link contains an explanation of this phenomena presented by Dr. Daniel Siegel</a:t>
            </a:r>
          </a:p>
        </p:txBody>
      </p:sp>
      <p:sp>
        <p:nvSpPr>
          <p:cNvPr id="4" name="Slide Number Placeholder 3"/>
          <p:cNvSpPr>
            <a:spLocks noGrp="1"/>
          </p:cNvSpPr>
          <p:nvPr>
            <p:ph type="sldNum" sz="quarter" idx="5"/>
          </p:nvPr>
        </p:nvSpPr>
        <p:spPr/>
        <p:txBody>
          <a:bodyPr/>
          <a:lstStyle/>
          <a:p>
            <a:fld id="{77FDDD35-2AFF-B645-8813-124E6503EE11}" type="slidenum">
              <a:rPr lang="en-US" smtClean="0"/>
              <a:t>17</a:t>
            </a:fld>
            <a:endParaRPr lang="en-US"/>
          </a:p>
        </p:txBody>
      </p:sp>
    </p:spTree>
    <p:extLst>
      <p:ext uri="{BB962C8B-B14F-4D97-AF65-F5344CB8AC3E}">
        <p14:creationId xmlns:p14="http://schemas.microsoft.com/office/powerpoint/2010/main" val="3935509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b="0" i="1" dirty="0"/>
              <a:t>Trainer:</a:t>
            </a:r>
          </a:p>
          <a:p>
            <a:pPr eaLnBrk="1" hangingPunct="1">
              <a:lnSpc>
                <a:spcPct val="90000"/>
              </a:lnSpc>
              <a:spcBef>
                <a:spcPct val="0"/>
              </a:spcBef>
            </a:pPr>
            <a:endParaRPr lang="en-US" b="1" dirty="0"/>
          </a:p>
          <a:p>
            <a:pPr eaLnBrk="1" hangingPunct="1">
              <a:lnSpc>
                <a:spcPct val="90000"/>
              </a:lnSpc>
              <a:spcBef>
                <a:spcPct val="0"/>
              </a:spcBef>
            </a:pPr>
            <a:r>
              <a:rPr lang="en-US" b="1" dirty="0"/>
              <a:t>WHAT IS RETRAUMATIZATION? </a:t>
            </a:r>
            <a:endParaRPr lang="en-US" dirty="0"/>
          </a:p>
          <a:p>
            <a:pPr eaLnBrk="1" hangingPunct="1">
              <a:lnSpc>
                <a:spcPct val="90000"/>
              </a:lnSpc>
              <a:spcBef>
                <a:spcPct val="0"/>
              </a:spcBef>
            </a:pPr>
            <a:endParaRPr lang="en-US" dirty="0"/>
          </a:p>
          <a:p>
            <a:pPr eaLnBrk="1" hangingPunct="1">
              <a:lnSpc>
                <a:spcPct val="90000"/>
              </a:lnSpc>
              <a:spcBef>
                <a:spcPct val="0"/>
              </a:spcBef>
            </a:pPr>
            <a:r>
              <a:rPr lang="en-US" b="1" dirty="0"/>
              <a:t>A situation, interaction, or environmental factor that replicates events or dynamics of prior traumas and triggers feelings and reactions associated with those original traumas</a:t>
            </a:r>
            <a:endParaRPr lang="en-US" dirty="0"/>
          </a:p>
          <a:p>
            <a:pPr eaLnBrk="1" hangingPunct="1">
              <a:lnSpc>
                <a:spcPct val="90000"/>
              </a:lnSpc>
              <a:spcBef>
                <a:spcPct val="0"/>
              </a:spcBef>
            </a:pPr>
            <a:endParaRPr lang="en-US" dirty="0"/>
          </a:p>
          <a:p>
            <a:pPr eaLnBrk="1" hangingPunct="1">
              <a:lnSpc>
                <a:spcPct val="90000"/>
              </a:lnSpc>
              <a:spcBef>
                <a:spcPct val="0"/>
              </a:spcBef>
            </a:pPr>
            <a:r>
              <a:rPr lang="en-US" b="1" dirty="0"/>
              <a:t>Retraumatization can be obvious – or not so obvious</a:t>
            </a:r>
            <a:endParaRPr lang="en-US" dirty="0"/>
          </a:p>
          <a:p>
            <a:pPr eaLnBrk="1" hangingPunct="1">
              <a:lnSpc>
                <a:spcPct val="90000"/>
              </a:lnSpc>
              <a:spcBef>
                <a:spcPct val="0"/>
              </a:spcBef>
            </a:pPr>
            <a:endParaRPr lang="en-US" dirty="0"/>
          </a:p>
          <a:p>
            <a:pPr eaLnBrk="1" hangingPunct="1">
              <a:lnSpc>
                <a:spcPct val="90000"/>
              </a:lnSpc>
              <a:spcBef>
                <a:spcPct val="0"/>
              </a:spcBef>
            </a:pPr>
            <a:r>
              <a:rPr lang="en-US" dirty="0"/>
              <a:t>Can be obvious – like placing an individual with a history of being forcibly raped – in 4 point restraints lying down with legs spread apart.  Or It can be a normal gynecological exam.  These are more obvious examples of replicating original abuse experiences.</a:t>
            </a:r>
          </a:p>
          <a:p>
            <a:pPr eaLnBrk="1" hangingPunct="1">
              <a:lnSpc>
                <a:spcPct val="90000"/>
              </a:lnSpc>
              <a:spcBef>
                <a:spcPct val="0"/>
              </a:spcBef>
            </a:pPr>
            <a:endParaRPr lang="en-US" dirty="0"/>
          </a:p>
          <a:p>
            <a:pPr eaLnBrk="1" hangingPunct="1">
              <a:lnSpc>
                <a:spcPct val="90000"/>
              </a:lnSpc>
              <a:spcBef>
                <a:spcPct val="0"/>
              </a:spcBef>
            </a:pPr>
            <a:r>
              <a:rPr lang="en-US" dirty="0"/>
              <a:t>Or </a:t>
            </a:r>
            <a:r>
              <a:rPr lang="en-US" dirty="0" err="1"/>
              <a:t>retraumatization</a:t>
            </a:r>
            <a:r>
              <a:rPr lang="en-US" dirty="0"/>
              <a:t> can be NOT  so obvious -  like closing the door of your office thinking you are protecting the consumer’s privacy – while he is being triggered to the times when his teacher used to take him into a room alone and close the door to the room before abusing him.</a:t>
            </a:r>
          </a:p>
          <a:p>
            <a:pPr eaLnBrk="1" hangingPunct="1">
              <a:lnSpc>
                <a:spcPct val="90000"/>
              </a:lnSpc>
              <a:spcBef>
                <a:spcPct val="0"/>
              </a:spcBef>
            </a:pPr>
            <a:endParaRPr lang="en-US" dirty="0"/>
          </a:p>
          <a:p>
            <a:pPr eaLnBrk="1" hangingPunct="1">
              <a:lnSpc>
                <a:spcPct val="90000"/>
              </a:lnSpc>
              <a:spcBef>
                <a:spcPct val="0"/>
              </a:spcBef>
            </a:pPr>
            <a:r>
              <a:rPr lang="en-US" b="1" dirty="0"/>
              <a:t>Retraumatization Is usually unintentional</a:t>
            </a:r>
            <a:endParaRPr lang="en-US" dirty="0"/>
          </a:p>
          <a:p>
            <a:pPr eaLnBrk="1" hangingPunct="1">
              <a:lnSpc>
                <a:spcPct val="90000"/>
              </a:lnSpc>
              <a:spcBef>
                <a:spcPct val="0"/>
              </a:spcBef>
            </a:pPr>
            <a:endParaRPr lang="en-US" dirty="0"/>
          </a:p>
          <a:p>
            <a:pPr eaLnBrk="1" hangingPunct="1">
              <a:lnSpc>
                <a:spcPct val="90000"/>
              </a:lnSpc>
              <a:spcBef>
                <a:spcPct val="0"/>
              </a:spcBef>
            </a:pPr>
            <a:r>
              <a:rPr lang="en-US" dirty="0"/>
              <a:t>Persons causing </a:t>
            </a:r>
            <a:r>
              <a:rPr lang="en-US" dirty="0" err="1"/>
              <a:t>retraumatization</a:t>
            </a:r>
            <a:r>
              <a:rPr lang="en-US" dirty="0"/>
              <a:t> are often unaware that their behavior or the situation is replicating something about that persons original abuse.</a:t>
            </a:r>
          </a:p>
          <a:p>
            <a:pPr eaLnBrk="1" hangingPunct="1">
              <a:lnSpc>
                <a:spcPct val="90000"/>
              </a:lnSpc>
              <a:spcBef>
                <a:spcPct val="0"/>
              </a:spcBef>
            </a:pPr>
            <a:r>
              <a:rPr lang="en-US" dirty="0"/>
              <a:t>In a system that is not trauma informed – where there lack of knowledge about trauma dynamics, about the trauma history of clients, about how the person was impacted and how he or she has learned to cope - It is difficult to be sensitive to the ways in which clients can be triggered and retraumatized.</a:t>
            </a:r>
          </a:p>
          <a:p>
            <a:pPr eaLnBrk="1" hangingPunct="1">
              <a:lnSpc>
                <a:spcPct val="90000"/>
              </a:lnSpc>
              <a:spcBef>
                <a:spcPct val="0"/>
              </a:spcBef>
            </a:pPr>
            <a:endParaRPr lang="en-US" dirty="0"/>
          </a:p>
          <a:p>
            <a:pPr eaLnBrk="1" hangingPunct="1">
              <a:lnSpc>
                <a:spcPct val="90000"/>
              </a:lnSpc>
              <a:spcBef>
                <a:spcPct val="0"/>
              </a:spcBef>
            </a:pPr>
            <a:r>
              <a:rPr lang="en-US" b="1" dirty="0"/>
              <a:t>Finally Retraumatization Is always hurtful – frequently exacerbating the very symptoms that brought the person into services in the first place.  </a:t>
            </a:r>
            <a:endParaRPr lang="en-US" dirty="0"/>
          </a:p>
          <a:p>
            <a:pPr eaLnBrk="1" hangingPunct="1">
              <a:lnSpc>
                <a:spcPct val="90000"/>
              </a:lnSpc>
              <a:spcBef>
                <a:spcPct val="0"/>
              </a:spcBef>
            </a:pPr>
            <a:r>
              <a:rPr lang="en-US" dirty="0"/>
              <a:t>Self Injury, Suicidality, “Paranoia”, perceived danger to others,</a:t>
            </a:r>
          </a:p>
          <a:p>
            <a:pPr eaLnBrk="1" hangingPunct="1">
              <a:lnSpc>
                <a:spcPct val="90000"/>
              </a:lnSpc>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fld id="{77FDDD35-2AFF-B645-8813-124E6503EE11}" type="slidenum">
              <a:rPr lang="en-US" smtClean="0"/>
              <a:t>18</a:t>
            </a:fld>
            <a:endParaRPr lang="en-US"/>
          </a:p>
        </p:txBody>
      </p:sp>
    </p:spTree>
    <p:extLst>
      <p:ext uri="{BB962C8B-B14F-4D97-AF65-F5344CB8AC3E}">
        <p14:creationId xmlns:p14="http://schemas.microsoft.com/office/powerpoint/2010/main" val="2281793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6135777D-19EB-A844-B3A6-ABE794426F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6AC7AE57-805A-E84A-AA70-AFD80E2A6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i="1" dirty="0">
                <a:solidFill>
                  <a:schemeClr val="bg1"/>
                </a:solidFill>
              </a:rPr>
              <a:t>Trainer:</a:t>
            </a:r>
          </a:p>
          <a:p>
            <a:pPr marL="0" indent="0">
              <a:buNone/>
            </a:pPr>
            <a:endParaRPr lang="en-US" i="1" dirty="0">
              <a:solidFill>
                <a:schemeClr val="bg1"/>
              </a:solidFill>
            </a:endParaRPr>
          </a:p>
          <a:p>
            <a:r>
              <a:rPr lang="en-US" sz="1200" i="0" kern="1200" dirty="0">
                <a:solidFill>
                  <a:schemeClr val="tx1"/>
                </a:solidFill>
                <a:effectLst/>
                <a:latin typeface="+mn-lt"/>
                <a:ea typeface="+mn-ea"/>
                <a:cs typeface="+mn-cs"/>
              </a:rPr>
              <a:t>Let me give you an example of how the top two listed on the chart can play out. We’ve all had the experience of going to a new primary care doctor at some point in our lives, right? Generally, you fill out some intake paperwork—either ahead of time or on the clipboard in the waiting room. The paperwork is given to the person at the front desk. Eventually you go back to the exam room and the nurse asks you some similar questions to the paperwork, asking you to elaborate. The nurse leaves, and eventually the doctor comes in. What does the doctor do? [Pause—generally participants will comment that the doctor asks the same questions] Asks the </a:t>
            </a:r>
            <a:r>
              <a:rPr lang="en-US" sz="1200" b="1" i="0" kern="1200" dirty="0">
                <a:solidFill>
                  <a:schemeClr val="tx1"/>
                </a:solidFill>
                <a:effectLst/>
                <a:latin typeface="+mn-lt"/>
                <a:ea typeface="+mn-ea"/>
                <a:cs typeface="+mn-cs"/>
              </a:rPr>
              <a:t>same</a:t>
            </a:r>
            <a:r>
              <a:rPr lang="en-US" sz="1200" i="0" kern="1200" dirty="0">
                <a:solidFill>
                  <a:schemeClr val="tx1"/>
                </a:solidFill>
                <a:effectLst/>
                <a:latin typeface="+mn-lt"/>
                <a:ea typeface="+mn-ea"/>
                <a:cs typeface="+mn-cs"/>
              </a:rPr>
              <a:t> questions. For anyone, this might be mildly irritating and they may wonder to themselves ‘hello?? Don’t you people talk to each other??’ But, for someone with a history of trauma who has negative cognitions like ‘I don’t matter,’ the continually retelling their story and theme of being unseen and unheard may now flip their lid—and they may not come back. </a:t>
            </a:r>
          </a:p>
          <a:p>
            <a:pPr marL="0" indent="0">
              <a:buNone/>
            </a:pPr>
            <a:endParaRPr lang="en-US" i="0" dirty="0">
              <a:solidFill>
                <a:schemeClr val="bg1"/>
              </a:solidFill>
            </a:endParaRPr>
          </a:p>
          <a:p>
            <a:pPr marL="0" indent="0">
              <a:buNone/>
            </a:pPr>
            <a:r>
              <a:rPr lang="en-US" b="1" dirty="0">
                <a:solidFill>
                  <a:schemeClr val="bg1"/>
                </a:solidFill>
              </a:rPr>
              <a:t>Retraumatization is a</a:t>
            </a:r>
            <a:r>
              <a:rPr lang="en-US" b="1" dirty="0"/>
              <a:t> situation, interaction, or environmental factor that replicates events or dynamics of prior traumas and triggers feelings and reactions associated with those original traumas. </a:t>
            </a:r>
            <a:r>
              <a:rPr lang="en-US" sz="1200" kern="1200" dirty="0">
                <a:solidFill>
                  <a:schemeClr val="tx1"/>
                </a:solidFill>
                <a:effectLst/>
                <a:latin typeface="+mn-lt"/>
                <a:ea typeface="+mn-ea"/>
                <a:cs typeface="+mn-cs"/>
              </a:rPr>
              <a:t>Thinking about the hand model of the brain we discussed earlier today—re-traumatization is when someone comes into a situation or interaction whole-brained (use your own hand to reinforce the visual), and as a result of experiencing something—tone of voice, non-</a:t>
            </a:r>
            <a:r>
              <a:rPr lang="en-US" sz="1200" kern="1200" dirty="0" err="1">
                <a:solidFill>
                  <a:schemeClr val="tx1"/>
                </a:solidFill>
                <a:effectLst/>
                <a:latin typeface="+mn-lt"/>
                <a:ea typeface="+mn-ea"/>
                <a:cs typeface="+mn-cs"/>
              </a:rPr>
              <a:t>verbals</a:t>
            </a:r>
            <a:r>
              <a:rPr lang="en-US" sz="1200" kern="1200" dirty="0">
                <a:solidFill>
                  <a:schemeClr val="tx1"/>
                </a:solidFill>
                <a:effectLst/>
                <a:latin typeface="+mn-lt"/>
                <a:ea typeface="+mn-ea"/>
                <a:cs typeface="+mn-cs"/>
              </a:rPr>
              <a:t>, something about the physical environment, etc., their lid is now flipped (show hand movement).</a:t>
            </a:r>
            <a:r>
              <a:rPr lang="en-US" dirty="0">
                <a:effectLst/>
              </a:rPr>
              <a:t> </a:t>
            </a:r>
            <a:r>
              <a:rPr lang="en-US" dirty="0"/>
              <a:t>Or </a:t>
            </a:r>
            <a:r>
              <a:rPr lang="en-US" dirty="0" err="1"/>
              <a:t>retraumatization</a:t>
            </a:r>
            <a:r>
              <a:rPr lang="en-US" dirty="0"/>
              <a:t> can be NOT so obvious, like closing the door of your office thinking you are protecting the consumer’s privacy… while he is being triggered to the times when his teacher used to take him into a room alone and close the door to the room before abusing him. </a:t>
            </a:r>
            <a:r>
              <a:rPr lang="en-US" b="1" dirty="0"/>
              <a:t>Retraumatization is usually unintentional, most people do not intentionally retraumatize people.</a:t>
            </a:r>
            <a:endParaRPr lang="en-US" dirty="0"/>
          </a:p>
          <a:p>
            <a:pPr eaLnBrk="1" hangingPunct="1">
              <a:lnSpc>
                <a:spcPct val="90000"/>
              </a:lnSpc>
              <a:spcBef>
                <a:spcPct val="0"/>
              </a:spcBef>
            </a:pPr>
            <a:r>
              <a:rPr lang="en-US" b="1" dirty="0"/>
              <a:t> </a:t>
            </a:r>
            <a:endParaRPr lang="en-US" dirty="0"/>
          </a:p>
          <a:p>
            <a:pPr eaLnBrk="1" hangingPunct="1">
              <a:lnSpc>
                <a:spcPct val="90000"/>
              </a:lnSpc>
              <a:spcBef>
                <a:spcPct val="0"/>
              </a:spcBef>
            </a:pPr>
            <a:r>
              <a:rPr lang="en-US" dirty="0"/>
              <a:t>In a system that is not trauma informed – where there lack of knowledge about trauma dynamics, about the trauma history of clients, about how the person was impacted and how he or she has learned to cope -- It is difficult to be sensitive to the ways in which clients can be triggered and retraumatized. </a:t>
            </a:r>
            <a:r>
              <a:rPr lang="en-US" b="0" dirty="0"/>
              <a:t>Finally Retraumatization is always hurtful – frequently exacerbating the very symptoms that brought the person into services in the first place.  </a:t>
            </a:r>
          </a:p>
          <a:p>
            <a:pPr eaLnBrk="1" hangingPunct="1">
              <a:lnSpc>
                <a:spcPct val="90000"/>
              </a:lnSpc>
              <a:spcBef>
                <a:spcPct val="0"/>
              </a:spcBef>
            </a:pPr>
            <a:endParaRPr lang="en-US" b="0" dirty="0">
              <a:solidFill>
                <a:schemeClr val="bg1"/>
              </a:solidFill>
            </a:endParaRPr>
          </a:p>
          <a:p>
            <a:pPr eaLnBrk="1" hangingPunct="1">
              <a:lnSpc>
                <a:spcPct val="90000"/>
              </a:lnSpc>
              <a:spcBef>
                <a:spcPct val="0"/>
              </a:spcBef>
            </a:pPr>
            <a:r>
              <a:rPr lang="en-US" dirty="0" err="1">
                <a:solidFill>
                  <a:schemeClr val="bg1"/>
                </a:solidFill>
              </a:rPr>
              <a:t>Dr’s</a:t>
            </a:r>
            <a:r>
              <a:rPr lang="en-US" dirty="0">
                <a:solidFill>
                  <a:schemeClr val="bg1"/>
                </a:solidFill>
              </a:rPr>
              <a:t> Office Example:</a:t>
            </a:r>
          </a:p>
          <a:p>
            <a:pPr marL="457200" indent="-457200">
              <a:buAutoNum type="arabicPeriod"/>
            </a:pPr>
            <a:endParaRPr lang="en-US" dirty="0">
              <a:solidFill>
                <a:schemeClr val="bg1"/>
              </a:solidFill>
            </a:endParaRPr>
          </a:p>
          <a:p>
            <a:r>
              <a:rPr lang="en-US" sz="1200" b="0" i="1" u="sng" kern="1200" dirty="0">
                <a:solidFill>
                  <a:schemeClr val="tx1"/>
                </a:solidFill>
                <a:effectLst/>
                <a:latin typeface="+mn-lt"/>
                <a:ea typeface="+mn-ea"/>
                <a:cs typeface="+mn-cs"/>
              </a:rPr>
              <a:t>For another story on </a:t>
            </a:r>
            <a:r>
              <a:rPr lang="en-US" sz="1200" b="0" i="1" u="sng" kern="1200" dirty="0" err="1">
                <a:solidFill>
                  <a:schemeClr val="tx1"/>
                </a:solidFill>
                <a:effectLst/>
                <a:latin typeface="+mn-lt"/>
                <a:ea typeface="+mn-ea"/>
                <a:cs typeface="+mn-cs"/>
              </a:rPr>
              <a:t>retraumatization</a:t>
            </a:r>
            <a:r>
              <a:rPr lang="en-US" sz="1200" b="0" i="1" u="sng" kern="1200" dirty="0">
                <a:solidFill>
                  <a:schemeClr val="tx1"/>
                </a:solidFill>
                <a:effectLst/>
                <a:latin typeface="+mn-lt"/>
                <a:ea typeface="+mn-ea"/>
                <a:cs typeface="+mn-cs"/>
              </a:rPr>
              <a:t>, please visit:</a:t>
            </a:r>
          </a:p>
          <a:p>
            <a:endParaRPr lang="en-US" sz="1200" b="0" i="1" u="sng" kern="1200" dirty="0">
              <a:solidFill>
                <a:schemeClr val="tx1"/>
              </a:solidFill>
              <a:effectLst/>
              <a:latin typeface="+mn-lt"/>
              <a:ea typeface="+mn-ea"/>
              <a:cs typeface="+mn-cs"/>
            </a:endParaRPr>
          </a:p>
          <a:p>
            <a:r>
              <a:rPr lang="en-US" sz="1200" b="0" i="1" u="sng" kern="1200" dirty="0" err="1">
                <a:solidFill>
                  <a:schemeClr val="tx1"/>
                </a:solidFill>
                <a:effectLst/>
                <a:latin typeface="+mn-lt"/>
                <a:ea typeface="+mn-ea"/>
                <a:cs typeface="+mn-cs"/>
              </a:rPr>
              <a:t>theannainstitute.org</a:t>
            </a:r>
            <a:r>
              <a:rPr lang="en-US" sz="1200" b="0" i="1" u="sng" kern="1200" dirty="0">
                <a:solidFill>
                  <a:schemeClr val="tx1"/>
                </a:solidFill>
                <a:effectLst/>
                <a:latin typeface="+mn-lt"/>
                <a:ea typeface="+mn-ea"/>
                <a:cs typeface="+mn-cs"/>
              </a:rPr>
              <a:t> </a:t>
            </a:r>
          </a:p>
          <a:p>
            <a:endParaRPr lang="en-US" sz="1200" b="0" i="1" u="sng" kern="1200" dirty="0">
              <a:solidFill>
                <a:schemeClr val="tx1"/>
              </a:solidFill>
              <a:effectLst/>
              <a:latin typeface="+mn-lt"/>
              <a:ea typeface="+mn-ea"/>
              <a:cs typeface="+mn-cs"/>
            </a:endParaRPr>
          </a:p>
          <a:p>
            <a:r>
              <a:rPr lang="en-US" sz="1200" b="0" i="1" u="sng" kern="1200" dirty="0">
                <a:solidFill>
                  <a:schemeClr val="tx1"/>
                </a:solidFill>
                <a:effectLst/>
                <a:latin typeface="+mn-lt"/>
                <a:ea typeface="+mn-ea"/>
                <a:cs typeface="+mn-cs"/>
              </a:rPr>
              <a:t>Formally known as the Anna Foundation*</a:t>
            </a:r>
          </a:p>
          <a:p>
            <a:pPr marL="457200" indent="-457200">
              <a:buAutoNum type="arabicPeriod"/>
            </a:pPr>
            <a:endParaRPr lang="en-US" dirty="0">
              <a:solidFill>
                <a:schemeClr val="bg1"/>
              </a:solidFill>
            </a:endParaRPr>
          </a:p>
          <a:p>
            <a:endParaRPr lang="en-US" altLang="en-US" b="1" dirty="0"/>
          </a:p>
        </p:txBody>
      </p:sp>
      <p:sp>
        <p:nvSpPr>
          <p:cNvPr id="104452" name="Slide Number Placeholder 3">
            <a:extLst>
              <a:ext uri="{FF2B5EF4-FFF2-40B4-BE49-F238E27FC236}">
                <a16:creationId xmlns:a16="http://schemas.microsoft.com/office/drawing/2014/main" id="{D8169274-E97F-914E-ADE8-146793FA6E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10139CD1-2F2C-ED46-B224-BBB0002FEB1C}"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257060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Trainer:</a:t>
            </a:r>
            <a:endParaRPr lang="en-US" dirty="0"/>
          </a:p>
          <a:p>
            <a:endParaRPr lang="en-US" dirty="0"/>
          </a:p>
          <a:p>
            <a:r>
              <a:rPr lang="en-US" dirty="0"/>
              <a:t>Ask question slowly.</a:t>
            </a:r>
          </a:p>
          <a:p>
            <a:endParaRPr lang="en-US" dirty="0"/>
          </a:p>
          <a:p>
            <a:r>
              <a:rPr lang="en-US" dirty="0"/>
              <a:t>For small group, identify where they are from and gain some background knowledge.</a:t>
            </a:r>
          </a:p>
          <a:p>
            <a:endParaRPr lang="en-US" dirty="0"/>
          </a:p>
          <a:p>
            <a:r>
              <a:rPr lang="en-US" dirty="0"/>
              <a:t>Discuss recent events in the world or local community that individuals are connected to make comment to event. (trauma or injustice events) </a:t>
            </a:r>
          </a:p>
          <a:p>
            <a:endParaRPr lang="en-US" dirty="0"/>
          </a:p>
          <a:p>
            <a:r>
              <a:rPr lang="en-US" dirty="0"/>
              <a:t>Mention of it without inviting dialog but honoring that it has occurred. </a:t>
            </a:r>
          </a:p>
        </p:txBody>
      </p:sp>
      <p:sp>
        <p:nvSpPr>
          <p:cNvPr id="4" name="Slide Number Placeholder 3"/>
          <p:cNvSpPr>
            <a:spLocks noGrp="1"/>
          </p:cNvSpPr>
          <p:nvPr>
            <p:ph type="sldNum" sz="quarter" idx="5"/>
          </p:nvPr>
        </p:nvSpPr>
        <p:spPr/>
        <p:txBody>
          <a:bodyPr/>
          <a:lstStyle/>
          <a:p>
            <a:fld id="{77FDDD35-2AFF-B645-8813-124E6503EE11}" type="slidenum">
              <a:rPr lang="en-US" smtClean="0"/>
              <a:t>2</a:t>
            </a:fld>
            <a:endParaRPr lang="en-US"/>
          </a:p>
        </p:txBody>
      </p:sp>
    </p:spTree>
    <p:extLst>
      <p:ext uri="{BB962C8B-B14F-4D97-AF65-F5344CB8AC3E}">
        <p14:creationId xmlns:p14="http://schemas.microsoft.com/office/powerpoint/2010/main" val="16329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t>Trainer:</a:t>
            </a:r>
          </a:p>
          <a:p>
            <a:endParaRPr lang="en-US" altLang="en-US" dirty="0"/>
          </a:p>
          <a:p>
            <a:r>
              <a:rPr lang="en-US" altLang="en-US" dirty="0"/>
              <a:t>Individuals, service providers, and the public health as a whole are all vulnerable to the effects of trauma.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Individuals: </a:t>
            </a:r>
            <a:r>
              <a:rPr lang="en-US" altLang="en-US" b="0" dirty="0"/>
              <a:t>Trauma and adversity have significant impacts on the health and overall quality of life of individuals including early death. </a:t>
            </a:r>
            <a:r>
              <a:rPr lang="en-US" altLang="en-US" dirty="0"/>
              <a:t>Being aware of our own reactions and how this impacts us personally is important as we consider how to best approach someone who has experienced trauma.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Service Providers: </a:t>
            </a:r>
            <a:r>
              <a:rPr lang="en-US" sz="1200" kern="1200" dirty="0">
                <a:solidFill>
                  <a:schemeClr val="tx1"/>
                </a:solidFill>
                <a:effectLst/>
                <a:latin typeface="+mn-lt"/>
                <a:ea typeface="+mn-ea"/>
                <a:cs typeface="+mn-cs"/>
              </a:rPr>
              <a:t>The other important piece of talking about trauma is really taking notice of ourselves. We know that the work we do has an impact on us. When considering interacting with individuals who have a trauma story, we know that we, too, are impacted by that story. This is true for any of us who do our work effectively—meaning that we have empathy. We do our work with a bit of an “open heart.” We are “noticing” other. We are allowing ourselves to be impacted by other. Individuals who work as service providers to those who experience trauma </a:t>
            </a:r>
            <a:r>
              <a:rPr lang="en-US" altLang="en-US" b="0" dirty="0"/>
              <a:t>may experience vicarious/secondary traumatization in addition to their own trauma. These individuals may be exposed to others’ trauma, causing them to have their own trauma responses. Retraumatization may occur, which is similar to how we must be careful about the trauma we share with others during this presentation. Service providers are uniquely vulnerable to these impacts of trauma. They may develop their own trauma reactions, and these reactions may impact their ability to work with their clients, leading to more stress and anxiety.</a:t>
            </a:r>
          </a:p>
          <a:p>
            <a:endParaRPr lang="en-US" altLang="en-US" b="1" dirty="0"/>
          </a:p>
          <a:p>
            <a:r>
              <a:rPr lang="en-US" altLang="en-US" b="1" dirty="0"/>
              <a:t>Public Health: </a:t>
            </a:r>
            <a:r>
              <a:rPr lang="en-US" altLang="en-US" b="0" dirty="0"/>
              <a:t>Trauma is universal, and traumatic events can impact the public health system. Epidemics and pandemics can change the lives of all individuals in a population. These impacts have been correlated to obesity and other diseases as well. </a:t>
            </a:r>
          </a:p>
        </p:txBody>
      </p:sp>
      <p:sp>
        <p:nvSpPr>
          <p:cNvPr id="4" name="Slide Number Placeholder 3"/>
          <p:cNvSpPr>
            <a:spLocks noGrp="1"/>
          </p:cNvSpPr>
          <p:nvPr>
            <p:ph type="sldNum" sz="quarter" idx="5"/>
          </p:nvPr>
        </p:nvSpPr>
        <p:spPr/>
        <p:txBody>
          <a:bodyPr/>
          <a:lstStyle/>
          <a:p>
            <a:fld id="{E2657435-D01A-3E49-A143-8D6F72EF6A83}" type="slidenum">
              <a:rPr lang="en-US" smtClean="0"/>
              <a:t>20</a:t>
            </a:fld>
            <a:endParaRPr lang="en-US"/>
          </a:p>
        </p:txBody>
      </p:sp>
    </p:spTree>
    <p:extLst>
      <p:ext uri="{BB962C8B-B14F-4D97-AF65-F5344CB8AC3E}">
        <p14:creationId xmlns:p14="http://schemas.microsoft.com/office/powerpoint/2010/main" val="3513620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b="0" i="1" dirty="0"/>
              <a:t>Trainer:</a:t>
            </a:r>
          </a:p>
          <a:p>
            <a:pPr>
              <a:buFontTx/>
              <a:buNone/>
            </a:pPr>
            <a:endParaRPr lang="en-US" altLang="en-US" b="1" dirty="0"/>
          </a:p>
          <a:p>
            <a:pPr>
              <a:buFontTx/>
              <a:buNone/>
            </a:pPr>
            <a:r>
              <a:rPr lang="en-US" altLang="en-US" b="1" dirty="0"/>
              <a:t>What is the difference between these two questions?</a:t>
            </a:r>
          </a:p>
          <a:p>
            <a:pPr>
              <a:buFontTx/>
              <a:buChar char="•"/>
            </a:pPr>
            <a:endParaRPr lang="en-US" altLang="en-US" b="1" dirty="0"/>
          </a:p>
          <a:p>
            <a:pPr>
              <a:buFontTx/>
              <a:buNone/>
            </a:pPr>
            <a:r>
              <a:rPr lang="en-US" altLang="en-US" b="1" dirty="0"/>
              <a:t>Ask the group how the second question might help</a:t>
            </a:r>
          </a:p>
          <a:p>
            <a:pPr>
              <a:buFontTx/>
              <a:buNone/>
            </a:pPr>
            <a:endParaRPr lang="en-US" altLang="en-US" b="1" dirty="0"/>
          </a:p>
          <a:p>
            <a:pPr>
              <a:buFontTx/>
              <a:buNone/>
            </a:pPr>
            <a:r>
              <a:rPr lang="en-US" altLang="en-US" b="1" dirty="0"/>
              <a:t>How may the phrasing of the second question help a person more than the first?</a:t>
            </a:r>
          </a:p>
          <a:p>
            <a:pPr>
              <a:buFontTx/>
              <a:buChar char="•"/>
            </a:pPr>
            <a:endParaRPr lang="en-US" altLang="en-US" b="1" dirty="0"/>
          </a:p>
          <a:p>
            <a:pPr>
              <a:buFontTx/>
              <a:buNone/>
            </a:pPr>
            <a:r>
              <a:rPr lang="en-US" altLang="en-US" b="1" dirty="0"/>
              <a:t>This is the Trauma-Informed Care MANTRA. </a:t>
            </a:r>
            <a:r>
              <a:rPr lang="en-US" altLang="en-US" dirty="0"/>
              <a:t>It is about suspending judgment and taking a step back. It is one simple shift in the question we ask and statement we make can help us in our lives and in our work. When we show genuine concern in our interaction, people respond differently. Often in our work, people are not “bad” people doing “bad’ things, they are “hurt” people making “poor” decisions driven by their experience of trauma and their resulting view of themselves and the world. </a:t>
            </a:r>
          </a:p>
          <a:p>
            <a:endParaRPr lang="en-US" dirty="0"/>
          </a:p>
        </p:txBody>
      </p:sp>
      <p:sp>
        <p:nvSpPr>
          <p:cNvPr id="4" name="Slide Number Placeholder 3"/>
          <p:cNvSpPr>
            <a:spLocks noGrp="1"/>
          </p:cNvSpPr>
          <p:nvPr>
            <p:ph type="sldNum" sz="quarter" idx="5"/>
          </p:nvPr>
        </p:nvSpPr>
        <p:spPr/>
        <p:txBody>
          <a:bodyPr/>
          <a:lstStyle/>
          <a:p>
            <a:fld id="{E2657435-D01A-3E49-A143-8D6F72EF6A83}" type="slidenum">
              <a:rPr lang="en-US" smtClean="0"/>
              <a:t>21</a:t>
            </a:fld>
            <a:endParaRPr lang="en-US"/>
          </a:p>
        </p:txBody>
      </p:sp>
    </p:spTree>
    <p:extLst>
      <p:ext uri="{BB962C8B-B14F-4D97-AF65-F5344CB8AC3E}">
        <p14:creationId xmlns:p14="http://schemas.microsoft.com/office/powerpoint/2010/main" val="729215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b="0" i="1" dirty="0"/>
              <a:t>Trainer:</a:t>
            </a:r>
          </a:p>
          <a:p>
            <a:pPr>
              <a:buFontTx/>
              <a:buNone/>
            </a:pPr>
            <a:endParaRPr lang="en-US" altLang="en-US" b="1" dirty="0"/>
          </a:p>
          <a:p>
            <a:pPr>
              <a:buFontTx/>
              <a:buNone/>
            </a:pPr>
            <a:r>
              <a:rPr lang="en-US" altLang="en-US" b="1" dirty="0"/>
              <a:t>How do we provide support that promotes healing from trauma?</a:t>
            </a:r>
          </a:p>
          <a:p>
            <a:pPr>
              <a:buFontTx/>
              <a:buNone/>
            </a:pPr>
            <a:endParaRPr lang="en-US" altLang="en-US" dirty="0"/>
          </a:p>
          <a:p>
            <a:pPr>
              <a:buFontTx/>
              <a:buNone/>
            </a:pPr>
            <a:r>
              <a:rPr lang="en-US" altLang="en-US" dirty="0"/>
              <a:t>If we recognize that many people have been traumatized as children, and we can consider how we approach people within the context of the impact of trauma on the person, we can adjust how we interact based on that fact.</a:t>
            </a:r>
          </a:p>
          <a:p>
            <a:pPr>
              <a:buFontTx/>
              <a:buNone/>
            </a:pPr>
            <a:r>
              <a:rPr lang="en-US" altLang="en-US" dirty="0"/>
              <a:t>In essence, </a:t>
            </a:r>
            <a:r>
              <a:rPr lang="en-US" altLang="en-US" b="0" dirty="0"/>
              <a:t>we create the opportunity for the individual to experience a different response from the world and possibly feel safer and  more able to trust. Essentially we need to consider it the Universal Precautions of the work we do.</a:t>
            </a:r>
          </a:p>
          <a:p>
            <a:endParaRPr lang="en-US" dirty="0"/>
          </a:p>
          <a:p>
            <a:r>
              <a:rPr lang="en-US" dirty="0"/>
              <a:t>Trauma Informed applies to </a:t>
            </a:r>
            <a:r>
              <a:rPr lang="en-US" sz="1200" dirty="0"/>
              <a:t>all interactions and environment anchored in the 5 values/principles. All staff have received foundational training on trauma/Trauma-Informed Care and it uses universal precautions.</a:t>
            </a:r>
          </a:p>
          <a:p>
            <a:endParaRPr lang="en-US" dirty="0"/>
          </a:p>
          <a:p>
            <a:r>
              <a:rPr lang="en-US" dirty="0"/>
              <a:t>Trauma Sensitive is a </a:t>
            </a:r>
            <a:r>
              <a:rPr lang="en-US" sz="1200" dirty="0"/>
              <a:t>decision to use evidence-based trauma screening and assessment tools. There are deliberate changes to environment, policies and procedures to address potential for re-traumatization. Additionally, it is acknowledging impact of the work on staff members.</a:t>
            </a:r>
          </a:p>
          <a:p>
            <a:endParaRPr lang="en-US" dirty="0"/>
          </a:p>
          <a:p>
            <a:r>
              <a:rPr lang="en-US" dirty="0"/>
              <a:t>Trauma Specific is </a:t>
            </a:r>
            <a:r>
              <a:rPr lang="en-US" sz="1300" dirty="0"/>
              <a:t>offering evidence-based interventions designed to treat trauma, such as:</a:t>
            </a:r>
          </a:p>
          <a:p>
            <a:endParaRPr lang="en-US" sz="1300" dirty="0"/>
          </a:p>
          <a:p>
            <a:pPr marL="742950" lvl="1" indent="-285750">
              <a:buFont typeface="Arial" panose="020B0604020202020204" pitchFamily="34" charset="0"/>
              <a:buChar char="•"/>
            </a:pPr>
            <a:r>
              <a:rPr lang="en-US" sz="1300" dirty="0"/>
              <a:t>Eye Movement Desensitization Reprocessing (EMDR)</a:t>
            </a:r>
          </a:p>
          <a:p>
            <a:pPr lvl="1"/>
            <a:endParaRPr lang="en-US" sz="1300" dirty="0"/>
          </a:p>
          <a:p>
            <a:pPr marL="742950" lvl="1" indent="-285750">
              <a:buFont typeface="Arial" panose="020B0604020202020204" pitchFamily="34" charset="0"/>
              <a:buChar char="•"/>
            </a:pPr>
            <a:r>
              <a:rPr lang="en-US" sz="1300" dirty="0"/>
              <a:t>Cognitive Processing Therapy (CPT)</a:t>
            </a:r>
          </a:p>
          <a:p>
            <a:pPr lvl="1"/>
            <a:endParaRPr lang="en-US" sz="1300" dirty="0"/>
          </a:p>
          <a:p>
            <a:pPr marL="742950" lvl="1" indent="-285750">
              <a:buFont typeface="Arial" panose="020B0604020202020204" pitchFamily="34" charset="0"/>
              <a:buChar char="•"/>
            </a:pPr>
            <a:r>
              <a:rPr lang="en-US" sz="1300" dirty="0"/>
              <a:t>Seeking Safety</a:t>
            </a:r>
          </a:p>
          <a:p>
            <a:pPr lvl="1"/>
            <a:endParaRPr lang="en-US" sz="1300" dirty="0"/>
          </a:p>
          <a:p>
            <a:pPr marL="742950" lvl="1" indent="-285750">
              <a:buFont typeface="Arial" panose="020B0604020202020204" pitchFamily="34" charset="0"/>
              <a:buChar char="•"/>
            </a:pPr>
            <a:r>
              <a:rPr lang="en-US" sz="1300" dirty="0"/>
              <a:t>Trauma-Focused Cognitive Behavioral Therapy (TF-CBT)</a:t>
            </a:r>
          </a:p>
          <a:p>
            <a:pPr marL="742950" lvl="1" indent="-285750">
              <a:buFont typeface="Arial" panose="020B0604020202020204" pitchFamily="34" charset="0"/>
              <a:buChar char="•"/>
            </a:pPr>
            <a:endParaRPr lang="en-US" sz="1300" dirty="0"/>
          </a:p>
          <a:p>
            <a:pPr>
              <a:buFontTx/>
              <a:buNone/>
            </a:pPr>
            <a:endParaRPr lang="en-US" altLang="en-US" dirty="0"/>
          </a:p>
          <a:p>
            <a:pPr>
              <a:buFontTx/>
              <a:buNone/>
            </a:pPr>
            <a:r>
              <a:rPr lang="en-US" altLang="en-US" b="1" dirty="0"/>
              <a:t>What is your role in these interactions?</a:t>
            </a:r>
          </a:p>
          <a:p>
            <a:endParaRPr lang="en-US" dirty="0"/>
          </a:p>
          <a:p>
            <a:endParaRPr lang="en-US" dirty="0"/>
          </a:p>
        </p:txBody>
      </p:sp>
      <p:sp>
        <p:nvSpPr>
          <p:cNvPr id="4" name="Slide Number Placeholder 3"/>
          <p:cNvSpPr>
            <a:spLocks noGrp="1"/>
          </p:cNvSpPr>
          <p:nvPr>
            <p:ph type="sldNum" sz="quarter" idx="5"/>
          </p:nvPr>
        </p:nvSpPr>
        <p:spPr/>
        <p:txBody>
          <a:bodyPr/>
          <a:lstStyle/>
          <a:p>
            <a:fld id="{E2657435-D01A-3E49-A143-8D6F72EF6A83}" type="slidenum">
              <a:rPr lang="en-US" smtClean="0"/>
              <a:t>22</a:t>
            </a:fld>
            <a:endParaRPr lang="en-US"/>
          </a:p>
        </p:txBody>
      </p:sp>
    </p:spTree>
    <p:extLst>
      <p:ext uri="{BB962C8B-B14F-4D97-AF65-F5344CB8AC3E}">
        <p14:creationId xmlns:p14="http://schemas.microsoft.com/office/powerpoint/2010/main" val="688334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Trainer: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its core, Trauma-Informed Care is a system-wide paradigm shift. Instead of asking, “What is wrong with this person?” It asks all of us—individuals, agencies and organizations--to take a step back and begin asking, “What has happened to this person?”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we briefly mentioned this morning, being trauma-informed is ensuring “universal precaution.” Similar to how health care professionals put on gloves when in contact with body fluid to prevent the spread of blood borne pathogens—they don’t ask “do you have __?” they just automatically do it just in case, Trauma-Informed Care asks us to put on metaphorical gloves by changing the way we interact with others, changing our policies and procedures, the physical environment, etc. in a way that is sensitive to trauma </a:t>
            </a:r>
            <a:r>
              <a:rPr lang="en-US" sz="1200" b="1" i="1" kern="1200" dirty="0">
                <a:solidFill>
                  <a:schemeClr val="tx1"/>
                </a:solidFill>
                <a:effectLst/>
                <a:latin typeface="+mn-lt"/>
                <a:ea typeface="+mn-ea"/>
                <a:cs typeface="+mn-cs"/>
              </a:rPr>
              <a:t>just in case</a:t>
            </a:r>
            <a:r>
              <a:rPr lang="en-US" sz="1200" kern="1200" dirty="0">
                <a:solidFill>
                  <a:schemeClr val="tx1"/>
                </a:solidFill>
                <a:effectLst/>
                <a:latin typeface="+mn-lt"/>
                <a:ea typeface="+mn-ea"/>
                <a:cs typeface="+mn-cs"/>
              </a:rPr>
              <a:t> someone has a history. This is not an intervention that is used only with individuals that we know have a history. This is an approach, a framework that assumes anyone we come in contact with—whether that means the individuals we work with or our colleagues/staff—likely has a history of trauma, so we will engage with them in a way that we know reduces the likelihood of re-traumatization.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may not be your role or the role of your organization to treat the trauma (trauma-specific). However, you can still have a positive impact by engaging in practices that are trauma-informed and trauma-sensitive—striving to prevent re-traumatization, being sensitive to trauma-related issues and knowing when and where to refer individuals who would benefit from trauma-specific treatments.</a:t>
            </a:r>
          </a:p>
          <a:p>
            <a:endParaRPr lang="en-US" i="0" dirty="0"/>
          </a:p>
          <a:p>
            <a:r>
              <a:rPr lang="en-US" sz="1200" i="0" kern="1200" dirty="0">
                <a:solidFill>
                  <a:schemeClr val="tx1"/>
                </a:solidFill>
                <a:effectLst/>
                <a:latin typeface="+mn-lt"/>
                <a:ea typeface="+mn-ea"/>
                <a:cs typeface="+mn-cs"/>
              </a:rPr>
              <a:t>Example: If you would picture a lake or a pond… There are often times flat stones. What do people like to do with them? [Pause and allow for response] Skip them. If you are not the trauma therapist, it is your role to skip the stone. If an individual starts to share their story with you, it’s your role to witness and acknowledge, and shift the focus to how are they managing, and/or let me get you connected to someone who is trained to move through these details with you in a way that ensures your safety. When we ask for more details about their history—‘and then what happened?’ or ‘how does that make you feel?’ we are “sinking the stone.” There as a way to do that which is helpful—however it is only the role of those trained in the trauma-specific treatments. There is no “script” for managing these situations. However, it is really important to know that it’s actually more hurtful than helpful to let someone get into all the details of their story when you aren’t trained to ensure their safety—both for that individual, and potentially for yourself.</a:t>
            </a:r>
            <a:r>
              <a:rPr lang="en-US" i="0" dirty="0">
                <a:effectLst/>
              </a:rPr>
              <a:t> </a:t>
            </a:r>
            <a:endParaRPr lang="en-US" i="0" dirty="0"/>
          </a:p>
        </p:txBody>
      </p:sp>
      <p:sp>
        <p:nvSpPr>
          <p:cNvPr id="4" name="Slide Number Placeholder 3"/>
          <p:cNvSpPr>
            <a:spLocks noGrp="1"/>
          </p:cNvSpPr>
          <p:nvPr>
            <p:ph type="sldNum" sz="quarter" idx="5"/>
          </p:nvPr>
        </p:nvSpPr>
        <p:spPr/>
        <p:txBody>
          <a:bodyPr/>
          <a:lstStyle/>
          <a:p>
            <a:fld id="{E2657435-D01A-3E49-A143-8D6F72EF6A83}" type="slidenum">
              <a:rPr lang="en-US" smtClean="0"/>
              <a:t>23</a:t>
            </a:fld>
            <a:endParaRPr lang="en-US"/>
          </a:p>
        </p:txBody>
      </p:sp>
    </p:spTree>
    <p:extLst>
      <p:ext uri="{BB962C8B-B14F-4D97-AF65-F5344CB8AC3E}">
        <p14:creationId xmlns:p14="http://schemas.microsoft.com/office/powerpoint/2010/main" val="2148732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6135777D-19EB-A844-B3A6-ABE794426F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6AC7AE57-805A-E84A-AA70-AFD80E2A6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i="1" dirty="0"/>
              <a:t>Trainer:</a:t>
            </a:r>
          </a:p>
          <a:p>
            <a:endParaRPr lang="en-US" altLang="en-US" dirty="0"/>
          </a:p>
          <a:p>
            <a:r>
              <a:rPr lang="en-US" altLang="en-US" dirty="0"/>
              <a:t>This illustrates the difficulty individuals have in healing from trauma when those around them do not understand the person’s behavior in the context of trauma, i.e., are not relating to the person in a trauma-informed manner.</a:t>
            </a:r>
          </a:p>
          <a:p>
            <a:endParaRPr lang="en-US" altLang="en-US" b="0" dirty="0"/>
          </a:p>
          <a:p>
            <a:r>
              <a:rPr lang="en-US" altLang="en-US" b="0" dirty="0"/>
              <a:t>We may not be in the role of treating trauma, but we can disrupt it through being trauma-informed and by being intentional in our approach so we aren’t retraumatizing people. It is our responsibility to neutralizing the environment by not making it worse. Its not an intervention. Being trauma-informed is a lens or framework. If we change how we respond, it may be possible to disrupt the cycle.</a:t>
            </a:r>
            <a:r>
              <a:rPr lang="en-US" altLang="en-US" b="0" i="1" dirty="0"/>
              <a:t> </a:t>
            </a:r>
          </a:p>
        </p:txBody>
      </p:sp>
      <p:sp>
        <p:nvSpPr>
          <p:cNvPr id="104452" name="Slide Number Placeholder 3">
            <a:extLst>
              <a:ext uri="{FF2B5EF4-FFF2-40B4-BE49-F238E27FC236}">
                <a16:creationId xmlns:a16="http://schemas.microsoft.com/office/drawing/2014/main" id="{D8169274-E97F-914E-ADE8-146793FA6E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10139CD1-2F2C-ED46-B224-BBB0002FEB1C}"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1238372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b="0" i="1" dirty="0"/>
              <a:t>Trainer:</a:t>
            </a:r>
          </a:p>
          <a:p>
            <a:pPr>
              <a:buFontTx/>
              <a:buNone/>
            </a:pPr>
            <a:endParaRPr lang="en-US" altLang="en-US" dirty="0"/>
          </a:p>
          <a:p>
            <a:pPr>
              <a:buFontTx/>
              <a:buNone/>
            </a:pPr>
            <a:r>
              <a:rPr lang="en-US" altLang="en-US" dirty="0"/>
              <a:t>These words are familiar to all of us. It is likely we are utilizing these concepts already. We are going to talk about how they apply to Trauma-Informed Care. This will help us recognize how they are already working and what we can do to introduce them in a new way.</a:t>
            </a:r>
          </a:p>
          <a:p>
            <a:pPr>
              <a:buFontTx/>
              <a:buNone/>
            </a:pPr>
            <a:endParaRPr lang="en-US" altLang="en-US" dirty="0"/>
          </a:p>
          <a:p>
            <a:pPr>
              <a:buFontTx/>
              <a:buNone/>
            </a:pPr>
            <a:r>
              <a:rPr lang="en-US" altLang="en-US" dirty="0"/>
              <a:t>The Five Guiding Principles of Trauma-Informed Care are:</a:t>
            </a:r>
          </a:p>
          <a:p>
            <a:pPr>
              <a:buFontTx/>
              <a:buNone/>
            </a:pPr>
            <a:endParaRPr lang="en-US" altLang="en-US" dirty="0"/>
          </a:p>
          <a:p>
            <a:pPr>
              <a:buFontTx/>
              <a:buNone/>
            </a:pPr>
            <a:r>
              <a:rPr lang="en-US" altLang="en-US" b="1" dirty="0"/>
              <a:t>SAFETY, TRUSTWORTHINESS, CHOICE, COLLABORATION, and EMPOWERMENT</a:t>
            </a:r>
          </a:p>
          <a:p>
            <a:pPr>
              <a:buFontTx/>
              <a:buNone/>
            </a:pPr>
            <a:endParaRPr lang="en-US" altLang="en-US" dirty="0"/>
          </a:p>
          <a:p>
            <a:pPr>
              <a:buFontTx/>
              <a:buNone/>
            </a:pPr>
            <a:r>
              <a:rPr lang="en-US" altLang="en-US" dirty="0"/>
              <a:t>These concepts are completely interwoven and interdependent. They are all helpful, but none are sufficient by themselves. No one can trust if they do not feel safe. If someone does not feel empowered, they have difficulty in making choices, even if its one that is positive or attractive to them. To put all of these in play requires the collaboration of a person who understands the role of trauma in a person’s life and serves as an effective partner to them. </a:t>
            </a:r>
          </a:p>
        </p:txBody>
      </p:sp>
      <p:sp>
        <p:nvSpPr>
          <p:cNvPr id="4" name="Slide Number Placeholder 3"/>
          <p:cNvSpPr>
            <a:spLocks noGrp="1"/>
          </p:cNvSpPr>
          <p:nvPr>
            <p:ph type="sldNum" sz="quarter" idx="5"/>
          </p:nvPr>
        </p:nvSpPr>
        <p:spPr/>
        <p:txBody>
          <a:bodyPr/>
          <a:lstStyle/>
          <a:p>
            <a:fld id="{E2657435-D01A-3E49-A143-8D6F72EF6A83}" type="slidenum">
              <a:rPr lang="en-US" smtClean="0"/>
              <a:t>25</a:t>
            </a:fld>
            <a:endParaRPr lang="en-US"/>
          </a:p>
        </p:txBody>
      </p:sp>
    </p:spTree>
    <p:extLst>
      <p:ext uri="{BB962C8B-B14F-4D97-AF65-F5344CB8AC3E}">
        <p14:creationId xmlns:p14="http://schemas.microsoft.com/office/powerpoint/2010/main" val="206459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u="none" dirty="0"/>
              <a:t>Trainer:</a:t>
            </a:r>
          </a:p>
          <a:p>
            <a:endParaRPr lang="en-US" altLang="en-US" b="0" i="0" u="none" dirty="0"/>
          </a:p>
          <a:p>
            <a:r>
              <a:rPr lang="en-US" sz="1200" b="1" u="none" kern="1200" dirty="0">
                <a:solidFill>
                  <a:schemeClr val="tx1"/>
                </a:solidFill>
                <a:effectLst/>
                <a:latin typeface="+mn-lt"/>
                <a:ea typeface="+mn-ea"/>
                <a:cs typeface="+mn-cs"/>
              </a:rPr>
              <a:t>Safety</a:t>
            </a:r>
            <a:r>
              <a:rPr lang="en-US" sz="1200" kern="1200" dirty="0">
                <a:solidFill>
                  <a:schemeClr val="tx1"/>
                </a:solidFill>
                <a:effectLst/>
                <a:latin typeface="+mn-lt"/>
                <a:ea typeface="+mn-ea"/>
                <a:cs typeface="+mn-cs"/>
              </a:rPr>
              <a:t> has both physical and emotional dimensions. </a:t>
            </a:r>
            <a:r>
              <a:rPr lang="en-US" sz="1200" b="1" kern="1200" dirty="0">
                <a:solidFill>
                  <a:schemeClr val="tx1"/>
                </a:solidFill>
                <a:effectLst/>
                <a:latin typeface="+mn-lt"/>
                <a:ea typeface="+mn-ea"/>
                <a:cs typeface="+mn-cs"/>
              </a:rPr>
              <a:t>Physical safety </a:t>
            </a:r>
            <a:r>
              <a:rPr lang="en-US" sz="1200" kern="1200" dirty="0">
                <a:solidFill>
                  <a:schemeClr val="tx1"/>
                </a:solidFill>
                <a:effectLst/>
                <a:latin typeface="+mn-lt"/>
                <a:ea typeface="+mn-ea"/>
                <a:cs typeface="+mn-cs"/>
              </a:rPr>
              <a:t>includes considerations about where and when services are offered, what security measures are in place, the physical appearance of waiting rooms, exam rooms, classrooms and offices, whether bathrooms are easily accessible and if there is adequate personal space for patients/clients and staff. </a:t>
            </a:r>
            <a:r>
              <a:rPr lang="en-US" sz="1200" b="1" kern="1200" dirty="0">
                <a:solidFill>
                  <a:schemeClr val="tx1"/>
                </a:solidFill>
                <a:effectLst/>
                <a:latin typeface="+mn-lt"/>
                <a:ea typeface="+mn-ea"/>
                <a:cs typeface="+mn-cs"/>
              </a:rPr>
              <a:t>Emotional safety </a:t>
            </a:r>
            <a:r>
              <a:rPr lang="en-US" sz="1200" kern="1200" dirty="0">
                <a:solidFill>
                  <a:schemeClr val="tx1"/>
                </a:solidFill>
                <a:effectLst/>
                <a:latin typeface="+mn-lt"/>
                <a:ea typeface="+mn-ea"/>
                <a:cs typeface="+mn-cs"/>
              </a:rPr>
              <a:t>includes welcoming, respectful and engaging interactions.</a:t>
            </a:r>
            <a:endParaRPr lang="en-US" altLang="en-US" b="0" i="0" u="none" dirty="0"/>
          </a:p>
          <a:p>
            <a:endParaRPr lang="en-US" altLang="en-US" b="0" i="0" u="none" dirty="0"/>
          </a:p>
          <a:p>
            <a:r>
              <a:rPr lang="en-US" altLang="en-US" b="0" i="0" u="none" dirty="0"/>
              <a:t>Client Level: Provide environment that allows for personal space, easy accessibility to items that are age appropriate, keep dangerous items away from child. </a:t>
            </a:r>
          </a:p>
          <a:p>
            <a:endParaRPr lang="en-US" altLang="en-US" b="0" i="0" u="none" dirty="0"/>
          </a:p>
          <a:p>
            <a:r>
              <a:rPr lang="en-US" altLang="en-US" b="0" i="0" u="none" dirty="0"/>
              <a:t>Workforce Level: Provide an environment that allows for employees to feel safe. Appropriate fire exits, Human Resource and counseling staff available for emotional support. Adequate times for breaks between working. </a:t>
            </a:r>
          </a:p>
          <a:p>
            <a:endParaRPr lang="en-US" altLang="en-US" b="0" i="0" u="none" dirty="0"/>
          </a:p>
          <a:p>
            <a:r>
              <a:rPr lang="en-US" altLang="en-US" b="0" i="0" u="none" dirty="0"/>
              <a:t>Community Level: TSA at airports for flight attendants, pilots and passengers. Although, TSA may be an environment where others do not feel safe. TSA provides adequate physical safety, but it may trigger some negative emotions for some due to their invasiveness. This may be negatively impact some individual’s emotional safety based on their trauma history, but a balance is necessary to keep the community safe. </a:t>
            </a:r>
          </a:p>
          <a:p>
            <a:endParaRPr lang="en-US" altLang="en-US" b="0" i="1" u="none" dirty="0"/>
          </a:p>
          <a:p>
            <a:r>
              <a:rPr lang="en-US" b="1" dirty="0"/>
              <a:t>What are other things that you would consider for safety?</a:t>
            </a:r>
          </a:p>
        </p:txBody>
      </p:sp>
      <p:sp>
        <p:nvSpPr>
          <p:cNvPr id="4" name="Slide Number Placeholder 3"/>
          <p:cNvSpPr>
            <a:spLocks noGrp="1"/>
          </p:cNvSpPr>
          <p:nvPr>
            <p:ph type="sldNum" sz="quarter" idx="5"/>
          </p:nvPr>
        </p:nvSpPr>
        <p:spPr/>
        <p:txBody>
          <a:bodyPr/>
          <a:lstStyle/>
          <a:p>
            <a:fld id="{E2657435-D01A-3E49-A143-8D6F72EF6A83}" type="slidenum">
              <a:rPr lang="en-US" smtClean="0"/>
              <a:t>26</a:t>
            </a:fld>
            <a:endParaRPr lang="en-US"/>
          </a:p>
        </p:txBody>
      </p:sp>
    </p:spTree>
    <p:extLst>
      <p:ext uri="{BB962C8B-B14F-4D97-AF65-F5344CB8AC3E}">
        <p14:creationId xmlns:p14="http://schemas.microsoft.com/office/powerpoint/2010/main" val="265255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u="none" dirty="0"/>
              <a:t>Trainer:</a:t>
            </a:r>
          </a:p>
          <a:p>
            <a:endParaRPr lang="en-US" altLang="en-US" b="0"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Trust requires honesty, openness, transparency in communications and relationships. Trust creates conditions for healthy attachments. </a:t>
            </a:r>
            <a:endParaRPr lang="en-US" altLang="en-US" b="0" i="1" u="none" dirty="0"/>
          </a:p>
          <a:p>
            <a:endParaRPr lang="en-US" altLang="en-US" dirty="0"/>
          </a:p>
          <a:p>
            <a:r>
              <a:rPr lang="en-US" altLang="en-US" i="0" dirty="0"/>
              <a:t>Client Level: Maintaining confidentiality, providing a consistent routine or structure that helps the individual know what to expect during the interaction.</a:t>
            </a:r>
          </a:p>
          <a:p>
            <a:endParaRPr lang="en-US" altLang="en-US" i="0" dirty="0"/>
          </a:p>
          <a:p>
            <a:r>
              <a:rPr lang="en-US" altLang="en-US" i="0" dirty="0"/>
              <a:t>Workforce Level: Thorough understanding of one’s role in the workplace. Responsibilities are clarified and communication is clear and consistent. Boundaries are maintained </a:t>
            </a:r>
          </a:p>
          <a:p>
            <a:endParaRPr lang="en-US" altLang="en-US" i="0" dirty="0"/>
          </a:p>
          <a:p>
            <a:r>
              <a:rPr lang="en-US" altLang="en-US" i="0" dirty="0"/>
              <a:t>Community Level: Rules and regulations that are consistent among people and populations.</a:t>
            </a:r>
          </a:p>
          <a:p>
            <a:endParaRPr lang="en-US" altLang="en-US" b="1" dirty="0"/>
          </a:p>
          <a:p>
            <a:r>
              <a:rPr lang="en-US" altLang="en-US" b="1" dirty="0"/>
              <a:t>What other areas would you consider important regarding trustworthiness?</a:t>
            </a:r>
          </a:p>
        </p:txBody>
      </p:sp>
      <p:sp>
        <p:nvSpPr>
          <p:cNvPr id="4" name="Slide Number Placeholder 3"/>
          <p:cNvSpPr>
            <a:spLocks noGrp="1"/>
          </p:cNvSpPr>
          <p:nvPr>
            <p:ph type="sldNum" sz="quarter" idx="5"/>
          </p:nvPr>
        </p:nvSpPr>
        <p:spPr/>
        <p:txBody>
          <a:bodyPr/>
          <a:lstStyle/>
          <a:p>
            <a:fld id="{E2657435-D01A-3E49-A143-8D6F72EF6A83}" type="slidenum">
              <a:rPr lang="en-US" smtClean="0"/>
              <a:t>27</a:t>
            </a:fld>
            <a:endParaRPr lang="en-US"/>
          </a:p>
        </p:txBody>
      </p:sp>
    </p:spTree>
    <p:extLst>
      <p:ext uri="{BB962C8B-B14F-4D97-AF65-F5344CB8AC3E}">
        <p14:creationId xmlns:p14="http://schemas.microsoft.com/office/powerpoint/2010/main" val="1373793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u="none" dirty="0"/>
              <a:t>Trainer:</a:t>
            </a:r>
          </a:p>
          <a:p>
            <a:endParaRPr lang="en-US" altLang="en-US" b="0" i="0" u="none" dirty="0"/>
          </a:p>
          <a:p>
            <a:r>
              <a:rPr lang="en-US" altLang="en-US" b="0" i="0" u="none" dirty="0"/>
              <a:t>Individuals who had ACE exposures as a child lived in environments over which they had no control, no </a:t>
            </a:r>
            <a:r>
              <a:rPr lang="en-US" altLang="en-US" b="1" i="0" u="none" dirty="0"/>
              <a:t>choices</a:t>
            </a:r>
            <a:r>
              <a:rPr lang="en-US" altLang="en-US" b="0" i="0" u="none" dirty="0"/>
              <a:t>, and consequently often feel as if they have no choice as to how they live their lives. Life just happened to them, but we can provide a more trauma-informed environment by allowing children and adults some freedom of choice in their lives. On the other hand, too many choices may become overwhelming. Small choices may be necessary in many cases. </a:t>
            </a:r>
          </a:p>
          <a:p>
            <a:endParaRPr lang="en-US" altLang="en-US" b="0" i="0" u="none" dirty="0"/>
          </a:p>
          <a:p>
            <a:r>
              <a:rPr lang="en-US" altLang="en-US" b="0" i="0" u="none" dirty="0"/>
              <a:t>Client Level: Offering a child two choices for meals. This gives them the option to choose what they would like to eat, but still maintain some boundaries. </a:t>
            </a:r>
          </a:p>
          <a:p>
            <a:endParaRPr lang="en-US" altLang="en-US" b="0" i="0" u="none" dirty="0"/>
          </a:p>
          <a:p>
            <a:r>
              <a:rPr lang="en-US" altLang="en-US" b="0" i="0" u="none" dirty="0"/>
              <a:t>Workforce Level: Offering employees the opportunity to choose when they take a break. </a:t>
            </a:r>
          </a:p>
          <a:p>
            <a:endParaRPr lang="en-US" altLang="en-US" b="0" i="0" u="none" dirty="0"/>
          </a:p>
          <a:p>
            <a:r>
              <a:rPr lang="en-US" altLang="en-US" b="0" i="0" u="none" dirty="0"/>
              <a:t>Community Level: Giving the public a chance to vote on their elected officials.</a:t>
            </a:r>
          </a:p>
          <a:p>
            <a:endParaRPr lang="en-US" altLang="en-US" b="1" i="0" u="none" dirty="0"/>
          </a:p>
          <a:p>
            <a:r>
              <a:rPr lang="en-US" altLang="en-US" b="1" i="0" u="none" dirty="0"/>
              <a:t>What kind of choices are relevant to your experiences?</a:t>
            </a:r>
          </a:p>
        </p:txBody>
      </p:sp>
      <p:sp>
        <p:nvSpPr>
          <p:cNvPr id="4" name="Slide Number Placeholder 3"/>
          <p:cNvSpPr>
            <a:spLocks noGrp="1"/>
          </p:cNvSpPr>
          <p:nvPr>
            <p:ph type="sldNum" sz="quarter" idx="5"/>
          </p:nvPr>
        </p:nvSpPr>
        <p:spPr/>
        <p:txBody>
          <a:bodyPr/>
          <a:lstStyle/>
          <a:p>
            <a:fld id="{E2657435-D01A-3E49-A143-8D6F72EF6A83}" type="slidenum">
              <a:rPr lang="en-US" smtClean="0"/>
              <a:t>28</a:t>
            </a:fld>
            <a:endParaRPr lang="en-US"/>
          </a:p>
        </p:txBody>
      </p:sp>
    </p:spTree>
    <p:extLst>
      <p:ext uri="{BB962C8B-B14F-4D97-AF65-F5344CB8AC3E}">
        <p14:creationId xmlns:p14="http://schemas.microsoft.com/office/powerpoint/2010/main" val="3255602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t>Trainer:</a:t>
            </a:r>
          </a:p>
          <a:p>
            <a:endParaRPr lang="en-US" altLang="en-US" dirty="0"/>
          </a:p>
          <a:p>
            <a:r>
              <a:rPr lang="en-US" altLang="en-US" dirty="0"/>
              <a:t>The principle of </a:t>
            </a:r>
            <a:r>
              <a:rPr lang="en-US" altLang="en-US" b="1" dirty="0"/>
              <a:t>collaboration</a:t>
            </a:r>
            <a:r>
              <a:rPr lang="en-US" altLang="en-US" dirty="0"/>
              <a:t> involves creating a space that allows people to have set roles in creating their goals and giving them the opportunity to be the guiding force. We can create collaborative spaces that will benefit everyone. </a:t>
            </a:r>
          </a:p>
          <a:p>
            <a:endParaRPr lang="en-US" altLang="en-US" dirty="0"/>
          </a:p>
          <a:p>
            <a:r>
              <a:rPr lang="en-US" altLang="en-US" dirty="0"/>
              <a:t>Client Level: Having a family discussion regarding where they would like to go and how they would like to spend their vacation.</a:t>
            </a:r>
          </a:p>
          <a:p>
            <a:endParaRPr lang="en-US" altLang="en-US" dirty="0"/>
          </a:p>
          <a:p>
            <a:r>
              <a:rPr lang="en-US" altLang="en-US" dirty="0"/>
              <a:t>Workforce Level: Company meetings that discuss potential setbacks and problems that individual’s experience and get input from all individuals. </a:t>
            </a:r>
          </a:p>
          <a:p>
            <a:endParaRPr lang="en-US" altLang="en-US" dirty="0"/>
          </a:p>
          <a:p>
            <a:r>
              <a:rPr lang="en-US" altLang="en-US" dirty="0"/>
              <a:t>Community Level: Congress or the house or representatives discussing an important issue.</a:t>
            </a:r>
          </a:p>
          <a:p>
            <a:endParaRPr lang="en-US" altLang="en-US" b="1" dirty="0"/>
          </a:p>
          <a:p>
            <a:r>
              <a:rPr lang="en-US" altLang="en-US" b="1" dirty="0"/>
              <a:t>In what ways can collaboration be beneficial for the people we come in contact with personally and professionally?</a:t>
            </a:r>
          </a:p>
          <a:p>
            <a:endParaRPr lang="en-US" altLang="en-US" dirty="0"/>
          </a:p>
        </p:txBody>
      </p:sp>
      <p:sp>
        <p:nvSpPr>
          <p:cNvPr id="4" name="Slide Number Placeholder 3"/>
          <p:cNvSpPr>
            <a:spLocks noGrp="1"/>
          </p:cNvSpPr>
          <p:nvPr>
            <p:ph type="sldNum" sz="quarter" idx="5"/>
          </p:nvPr>
        </p:nvSpPr>
        <p:spPr/>
        <p:txBody>
          <a:bodyPr/>
          <a:lstStyle/>
          <a:p>
            <a:fld id="{E2657435-D01A-3E49-A143-8D6F72EF6A83}" type="slidenum">
              <a:rPr lang="en-US" smtClean="0"/>
              <a:t>29</a:t>
            </a:fld>
            <a:endParaRPr lang="en-US"/>
          </a:p>
        </p:txBody>
      </p:sp>
    </p:spTree>
    <p:extLst>
      <p:ext uri="{BB962C8B-B14F-4D97-AF65-F5344CB8AC3E}">
        <p14:creationId xmlns:p14="http://schemas.microsoft.com/office/powerpoint/2010/main" val="282390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Trainer:</a:t>
            </a:r>
          </a:p>
          <a:p>
            <a:endParaRPr lang="en-US" i="1" dirty="0"/>
          </a:p>
          <a:p>
            <a:r>
              <a:rPr lang="en-US" i="0" dirty="0"/>
              <a:t>Ask question slowly.</a:t>
            </a:r>
          </a:p>
        </p:txBody>
      </p:sp>
      <p:sp>
        <p:nvSpPr>
          <p:cNvPr id="4" name="Slide Number Placeholder 3"/>
          <p:cNvSpPr>
            <a:spLocks noGrp="1"/>
          </p:cNvSpPr>
          <p:nvPr>
            <p:ph type="sldNum" sz="quarter" idx="5"/>
          </p:nvPr>
        </p:nvSpPr>
        <p:spPr/>
        <p:txBody>
          <a:bodyPr/>
          <a:lstStyle/>
          <a:p>
            <a:fld id="{77FDDD35-2AFF-B645-8813-124E6503EE11}" type="slidenum">
              <a:rPr lang="en-US" smtClean="0"/>
              <a:t>3</a:t>
            </a:fld>
            <a:endParaRPr lang="en-US"/>
          </a:p>
        </p:txBody>
      </p:sp>
    </p:spTree>
    <p:extLst>
      <p:ext uri="{BB962C8B-B14F-4D97-AF65-F5344CB8AC3E}">
        <p14:creationId xmlns:p14="http://schemas.microsoft.com/office/powerpoint/2010/main" val="3149865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t>Trainer:</a:t>
            </a:r>
          </a:p>
          <a:p>
            <a:endParaRPr lang="en-US" altLang="en-US" i="1" dirty="0"/>
          </a:p>
          <a:p>
            <a:r>
              <a:rPr lang="en-US" altLang="en-US" b="1" dirty="0"/>
              <a:t>Empowerment</a:t>
            </a:r>
            <a:r>
              <a:rPr lang="en-US" altLang="en-US" dirty="0"/>
              <a:t> considers how all interactions and procedures within the system are affirming, validating and build on strengths and skills of individuals. Empowerment can provide the support and encouragement many people need to move forward in their lives in a positive way.  We can’t always assume people struggle to do this; empowering people no matter where they are on their journey will be beneficial.</a:t>
            </a:r>
            <a:endParaRPr lang="en-US" altLang="en-US" i="1" dirty="0"/>
          </a:p>
          <a:p>
            <a:endParaRPr lang="en-US" altLang="en-US" i="0" dirty="0"/>
          </a:p>
          <a:p>
            <a:r>
              <a:rPr lang="en-US" altLang="en-US" i="0" dirty="0"/>
              <a:t>Client Level: Asking a child what they should do next time they get in trouble for being on their phone in class. </a:t>
            </a:r>
          </a:p>
          <a:p>
            <a:endParaRPr lang="en-US" altLang="en-US" i="0" dirty="0"/>
          </a:p>
          <a:p>
            <a:r>
              <a:rPr lang="en-US" altLang="en-US" i="0" dirty="0"/>
              <a:t>Workforce Level: Feedback surveys at the end of a class or training to give the facilitator notes on how the audience believed the class went.</a:t>
            </a:r>
          </a:p>
          <a:p>
            <a:endParaRPr lang="en-US" altLang="en-US" i="0" dirty="0"/>
          </a:p>
          <a:p>
            <a:r>
              <a:rPr lang="en-US" altLang="en-US" i="0" dirty="0"/>
              <a:t>Community Level: Unemployment benefits after someone loses their job. Gives the individual the opportunity to stay afloat while they search for another job.</a:t>
            </a:r>
          </a:p>
          <a:p>
            <a:endParaRPr lang="en-US" altLang="en-US" b="1" dirty="0"/>
          </a:p>
          <a:p>
            <a:r>
              <a:rPr lang="en-US" altLang="en-US" b="1" dirty="0"/>
              <a:t>What can be done to empower individuals?</a:t>
            </a:r>
          </a:p>
          <a:p>
            <a:endParaRPr lang="en-US" altLang="en-US" b="1" dirty="0"/>
          </a:p>
        </p:txBody>
      </p:sp>
      <p:sp>
        <p:nvSpPr>
          <p:cNvPr id="4" name="Slide Number Placeholder 3"/>
          <p:cNvSpPr>
            <a:spLocks noGrp="1"/>
          </p:cNvSpPr>
          <p:nvPr>
            <p:ph type="sldNum" sz="quarter" idx="5"/>
          </p:nvPr>
        </p:nvSpPr>
        <p:spPr/>
        <p:txBody>
          <a:bodyPr/>
          <a:lstStyle/>
          <a:p>
            <a:fld id="{E2657435-D01A-3E49-A143-8D6F72EF6A83}" type="slidenum">
              <a:rPr lang="en-US" smtClean="0"/>
              <a:t>30</a:t>
            </a:fld>
            <a:endParaRPr lang="en-US"/>
          </a:p>
        </p:txBody>
      </p:sp>
    </p:spTree>
    <p:extLst>
      <p:ext uri="{BB962C8B-B14F-4D97-AF65-F5344CB8AC3E}">
        <p14:creationId xmlns:p14="http://schemas.microsoft.com/office/powerpoint/2010/main" val="3911887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u="none" dirty="0"/>
              <a:t>Trainer:</a:t>
            </a:r>
          </a:p>
          <a:p>
            <a:endParaRPr lang="en-US" altLang="en-US" b="1" i="1" u="sng" dirty="0"/>
          </a:p>
          <a:p>
            <a:r>
              <a:rPr lang="en-US" altLang="en-US" dirty="0"/>
              <a:t>Trauma-Informed Care is not about adding more work to our already crazy schedules, or making excuses for the behavior of others, including us.  It is, instead, about approaching people and seeing them through a new lens.  This lens can allow us to see people in a way that will help us be more thoughtful about our actions, our words, and our ability to provide services.  </a:t>
            </a:r>
          </a:p>
          <a:p>
            <a:endParaRPr lang="en-US" dirty="0"/>
          </a:p>
          <a:p>
            <a:r>
              <a:rPr lang="en-US" dirty="0"/>
              <a:t>Trauma informed care is an individualized approach that can make lasting changes to communities, organizations and the culture as a whole. </a:t>
            </a:r>
          </a:p>
          <a:p>
            <a:endParaRPr lang="en-US" dirty="0"/>
          </a:p>
          <a:p>
            <a:r>
              <a:rPr lang="en-US" dirty="0"/>
              <a:t>Trauma informed care may potentially save lives.</a:t>
            </a:r>
          </a:p>
        </p:txBody>
      </p:sp>
      <p:sp>
        <p:nvSpPr>
          <p:cNvPr id="4" name="Slide Number Placeholder 3"/>
          <p:cNvSpPr>
            <a:spLocks noGrp="1"/>
          </p:cNvSpPr>
          <p:nvPr>
            <p:ph type="sldNum" sz="quarter" idx="5"/>
          </p:nvPr>
        </p:nvSpPr>
        <p:spPr/>
        <p:txBody>
          <a:bodyPr/>
          <a:lstStyle/>
          <a:p>
            <a:fld id="{E2657435-D01A-3E49-A143-8D6F72EF6A83}" type="slidenum">
              <a:rPr lang="en-US" smtClean="0"/>
              <a:t>31</a:t>
            </a:fld>
            <a:endParaRPr lang="en-US"/>
          </a:p>
        </p:txBody>
      </p:sp>
    </p:spTree>
    <p:extLst>
      <p:ext uri="{BB962C8B-B14F-4D97-AF65-F5344CB8AC3E}">
        <p14:creationId xmlns:p14="http://schemas.microsoft.com/office/powerpoint/2010/main" val="351977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Trainer:</a:t>
            </a:r>
          </a:p>
          <a:p>
            <a:endParaRPr lang="en-US" i="0" dirty="0"/>
          </a:p>
          <a:p>
            <a:r>
              <a:rPr lang="en-US" i="0" dirty="0"/>
              <a:t>The “UB self-care template” gives examples of ways to take care of oneself when one is feeling unsafe. Some exercises and activities include healthy eating, physical fitness and immunity, reducing stress, time management strategies, relaxation strategies, mindfulness practices, avoiding compassion fatigue, learning assertiveness, and being good to yourself. </a:t>
            </a:r>
          </a:p>
          <a:p>
            <a:endParaRPr lang="en-US" i="0" dirty="0"/>
          </a:p>
          <a:p>
            <a:r>
              <a:rPr lang="en-US" i="0" dirty="0"/>
              <a:t>It is important to remain balanced in times of stress, and these self-care techniques may help individuals feel safer. </a:t>
            </a:r>
          </a:p>
          <a:p>
            <a:endParaRPr lang="en-US" i="0" dirty="0"/>
          </a:p>
          <a:p>
            <a:endParaRPr lang="en-US" i="0" dirty="0"/>
          </a:p>
        </p:txBody>
      </p:sp>
      <p:sp>
        <p:nvSpPr>
          <p:cNvPr id="4" name="Slide Number Placeholder 3"/>
          <p:cNvSpPr>
            <a:spLocks noGrp="1"/>
          </p:cNvSpPr>
          <p:nvPr>
            <p:ph type="sldNum" sz="quarter" idx="5"/>
          </p:nvPr>
        </p:nvSpPr>
        <p:spPr/>
        <p:txBody>
          <a:bodyPr/>
          <a:lstStyle/>
          <a:p>
            <a:fld id="{77FDDD35-2AFF-B645-8813-124E6503EE11}" type="slidenum">
              <a:rPr lang="en-US" smtClean="0"/>
              <a:t>32</a:t>
            </a:fld>
            <a:endParaRPr lang="en-US"/>
          </a:p>
        </p:txBody>
      </p:sp>
    </p:spTree>
    <p:extLst>
      <p:ext uri="{BB962C8B-B14F-4D97-AF65-F5344CB8AC3E}">
        <p14:creationId xmlns:p14="http://schemas.microsoft.com/office/powerpoint/2010/main" val="4270741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Trainer:</a:t>
            </a:r>
          </a:p>
          <a:p>
            <a:endParaRPr lang="en-US" dirty="0"/>
          </a:p>
          <a:p>
            <a:r>
              <a:rPr lang="en-US" dirty="0"/>
              <a:t>Self Care information and resources can be found on the University at Buffalo School of Social Work page. This page offers:</a:t>
            </a:r>
          </a:p>
          <a:p>
            <a:endParaRPr lang="en-US" dirty="0"/>
          </a:p>
          <a:p>
            <a:r>
              <a:rPr lang="en-US" dirty="0"/>
              <a:t>1. An introduction to Self-Care</a:t>
            </a:r>
          </a:p>
          <a:p>
            <a:endParaRPr lang="en-US" dirty="0"/>
          </a:p>
          <a:p>
            <a:r>
              <a:rPr lang="en-US" dirty="0"/>
              <a:t>2. Developing a Self Care Plan</a:t>
            </a:r>
          </a:p>
          <a:p>
            <a:endParaRPr lang="en-US" dirty="0"/>
          </a:p>
          <a:p>
            <a:r>
              <a:rPr lang="en-US" dirty="0"/>
              <a:t>3. Self Care assessment, exercises, and activities</a:t>
            </a:r>
          </a:p>
          <a:p>
            <a:endParaRPr lang="en-US" dirty="0"/>
          </a:p>
          <a:p>
            <a:r>
              <a:rPr lang="en-US" dirty="0"/>
              <a:t>4. And additional Self-Care resources</a:t>
            </a:r>
          </a:p>
        </p:txBody>
      </p:sp>
      <p:sp>
        <p:nvSpPr>
          <p:cNvPr id="4" name="Slide Number Placeholder 3"/>
          <p:cNvSpPr>
            <a:spLocks noGrp="1"/>
          </p:cNvSpPr>
          <p:nvPr>
            <p:ph type="sldNum" sz="quarter" idx="5"/>
          </p:nvPr>
        </p:nvSpPr>
        <p:spPr/>
        <p:txBody>
          <a:bodyPr/>
          <a:lstStyle/>
          <a:p>
            <a:fld id="{E2657435-D01A-3E49-A143-8D6F72EF6A83}" type="slidenum">
              <a:rPr lang="en-US" smtClean="0"/>
              <a:t>33</a:t>
            </a:fld>
            <a:endParaRPr lang="en-US"/>
          </a:p>
        </p:txBody>
      </p:sp>
    </p:spTree>
    <p:extLst>
      <p:ext uri="{BB962C8B-B14F-4D97-AF65-F5344CB8AC3E}">
        <p14:creationId xmlns:p14="http://schemas.microsoft.com/office/powerpoint/2010/main" val="3988433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Trainer:</a:t>
            </a:r>
          </a:p>
          <a:p>
            <a:endParaRPr lang="en-US" i="0" dirty="0"/>
          </a:p>
          <a:p>
            <a:r>
              <a:rPr lang="en-US" i="0" dirty="0"/>
              <a:t>The next two videos are surrounding the concept “Empathy”. Empathy is an important aspect facilitating connection between individuals and groups.</a:t>
            </a:r>
          </a:p>
          <a:p>
            <a:endParaRPr lang="en-US" i="1" dirty="0"/>
          </a:p>
          <a:p>
            <a:r>
              <a:rPr lang="en-US" i="0" u="sng" dirty="0"/>
              <a:t>Empathy </a:t>
            </a:r>
            <a:r>
              <a:rPr lang="en-US" i="0" u="sng" dirty="0" err="1"/>
              <a:t>Brené</a:t>
            </a:r>
            <a:r>
              <a:rPr lang="en-US" i="0" u="sng" dirty="0"/>
              <a:t> Brown</a:t>
            </a:r>
          </a:p>
          <a:p>
            <a:endParaRPr lang="en-US" i="0" u="sng" dirty="0"/>
          </a:p>
          <a:p>
            <a:r>
              <a:rPr lang="en-US" b="0" i="0" u="none" dirty="0"/>
              <a:t>The first short video is a brief explanation the difference between empathy and sympathy.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dirty="0">
                <a:solidFill>
                  <a:schemeClr val="tx1"/>
                </a:solidFill>
                <a:effectLst/>
                <a:latin typeface="+mn-lt"/>
                <a:ea typeface="+mn-ea"/>
                <a:cs typeface="+mn-cs"/>
              </a:rPr>
              <a:t>Drowning in Empathy: The Cost of Vicarious Trauma | Amy Cunningham | </a:t>
            </a:r>
            <a:r>
              <a:rPr lang="en-US" sz="1200" b="0" i="0" u="sng" strike="noStrike" kern="1200" dirty="0" err="1">
                <a:solidFill>
                  <a:schemeClr val="tx1"/>
                </a:solidFill>
                <a:effectLst/>
                <a:latin typeface="+mn-lt"/>
                <a:ea typeface="+mn-ea"/>
                <a:cs typeface="+mn-cs"/>
              </a:rPr>
              <a:t>TEDxSanAntonio</a:t>
            </a:r>
            <a:endParaRPr lang="en-US" sz="1200" b="0" i="0" u="sng"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video is a reminder to “Take Ten” or to take care of oneself.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dirty="0">
                <a:solidFill>
                  <a:schemeClr val="tx1"/>
                </a:solidFill>
                <a:effectLst/>
                <a:latin typeface="+mn-lt"/>
                <a:ea typeface="+mn-ea"/>
                <a:cs typeface="+mn-cs"/>
              </a:rPr>
              <a:t>Video Link begins at 9:01, play until end.</a:t>
            </a:r>
          </a:p>
        </p:txBody>
      </p:sp>
      <p:sp>
        <p:nvSpPr>
          <p:cNvPr id="4" name="Slide Number Placeholder 3"/>
          <p:cNvSpPr>
            <a:spLocks noGrp="1"/>
          </p:cNvSpPr>
          <p:nvPr>
            <p:ph type="sldNum" sz="quarter" idx="5"/>
          </p:nvPr>
        </p:nvSpPr>
        <p:spPr/>
        <p:txBody>
          <a:bodyPr/>
          <a:lstStyle/>
          <a:p>
            <a:fld id="{E2657435-D01A-3E49-A143-8D6F72EF6A83}" type="slidenum">
              <a:rPr lang="en-US" smtClean="0"/>
              <a:t>34</a:t>
            </a:fld>
            <a:endParaRPr lang="en-US"/>
          </a:p>
        </p:txBody>
      </p:sp>
    </p:spTree>
    <p:extLst>
      <p:ext uri="{BB962C8B-B14F-4D97-AF65-F5344CB8AC3E}">
        <p14:creationId xmlns:p14="http://schemas.microsoft.com/office/powerpoint/2010/main" val="376252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Trainer:</a:t>
            </a:r>
          </a:p>
          <a:p>
            <a:endParaRPr lang="en-US" dirty="0"/>
          </a:p>
          <a:p>
            <a:r>
              <a:rPr lang="en-US" dirty="0"/>
              <a:t>According to Kanako </a:t>
            </a:r>
            <a:r>
              <a:rPr lang="en-US" dirty="0" err="1"/>
              <a:t>Taku</a:t>
            </a:r>
            <a:r>
              <a:rPr lang="en-US" dirty="0"/>
              <a:t>, PhD, associate professor of psychology at Oakland University, Post Traumatic Growth is different than resiliency.</a:t>
            </a:r>
          </a:p>
          <a:p>
            <a:endParaRPr lang="en-US" dirty="0"/>
          </a:p>
          <a:p>
            <a:r>
              <a:rPr lang="en-US" dirty="0"/>
              <a:t>Resiliency is a personal quality that allows someone to bounce back from a difficult situation. </a:t>
            </a:r>
          </a:p>
          <a:p>
            <a:endParaRPr lang="en-US" b="1" dirty="0"/>
          </a:p>
          <a:p>
            <a:r>
              <a:rPr lang="en-US" b="1" dirty="0"/>
              <a:t>PTG is what can happen when someone who has difficulty bouncing back experiences an event that challenges their core beliefs, causes psychological struggle (even mental illnesses like PTSD), and then finds a sense of personal growth. </a:t>
            </a:r>
          </a:p>
          <a:p>
            <a:endParaRPr lang="en-US" dirty="0"/>
          </a:p>
          <a:p>
            <a:r>
              <a:rPr lang="en-US" dirty="0"/>
              <a:t>The process takes significant time, energy, and dealing with difficult emotions. </a:t>
            </a:r>
          </a:p>
          <a:p>
            <a:endParaRPr lang="en-US" dirty="0"/>
          </a:p>
          <a:p>
            <a:r>
              <a:rPr lang="en-US" b="1" dirty="0"/>
              <a:t>A person who is naturally resilient will not have many belief system changes. Those who have less resilience will go through distress and confusion as they try to understand why a terrible thing happened to them, and reevaluate their world view. </a:t>
            </a:r>
          </a:p>
          <a:p>
            <a:pPr marL="0" indent="0">
              <a:buNone/>
            </a:pPr>
            <a:endParaRPr lang="en-US" b="0" dirty="0"/>
          </a:p>
          <a:p>
            <a:pPr marL="0" indent="0">
              <a:buNone/>
            </a:pPr>
            <a:r>
              <a:rPr lang="en-US" b="0" dirty="0"/>
              <a:t>Remember “Healing </a:t>
            </a:r>
            <a:r>
              <a:rPr lang="en-US" b="0" dirty="0" err="1"/>
              <a:t>Neen</a:t>
            </a:r>
            <a:r>
              <a:rPr lang="en-US" b="0" dirty="0"/>
              <a:t>”.</a:t>
            </a:r>
          </a:p>
          <a:p>
            <a:endParaRPr lang="en-US" dirty="0"/>
          </a:p>
          <a:p>
            <a:endParaRPr lang="en-US" dirty="0"/>
          </a:p>
        </p:txBody>
      </p:sp>
      <p:sp>
        <p:nvSpPr>
          <p:cNvPr id="4" name="Slide Number Placeholder 3"/>
          <p:cNvSpPr>
            <a:spLocks noGrp="1"/>
          </p:cNvSpPr>
          <p:nvPr>
            <p:ph type="sldNum" sz="quarter" idx="5"/>
          </p:nvPr>
        </p:nvSpPr>
        <p:spPr/>
        <p:txBody>
          <a:bodyPr/>
          <a:lstStyle/>
          <a:p>
            <a:fld id="{77FDDD35-2AFF-B645-8813-124E6503EE11}" type="slidenum">
              <a:rPr lang="en-US" smtClean="0"/>
              <a:t>35</a:t>
            </a:fld>
            <a:endParaRPr lang="en-US"/>
          </a:p>
        </p:txBody>
      </p:sp>
    </p:spTree>
    <p:extLst>
      <p:ext uri="{BB962C8B-B14F-4D97-AF65-F5344CB8AC3E}">
        <p14:creationId xmlns:p14="http://schemas.microsoft.com/office/powerpoint/2010/main" val="2587743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chemeClr val="bg1"/>
                </a:solidFill>
              </a:rPr>
              <a:t>Trainer:</a:t>
            </a:r>
          </a:p>
          <a:p>
            <a:endParaRPr lang="en-US" sz="1200" dirty="0">
              <a:solidFill>
                <a:schemeClr val="bg1"/>
              </a:solidFill>
            </a:endParaRPr>
          </a:p>
          <a:p>
            <a:r>
              <a:rPr lang="en-US" sz="1200" dirty="0">
                <a:solidFill>
                  <a:schemeClr val="bg1"/>
                </a:solidFill>
              </a:rPr>
              <a:t>For more information about trauma, trauma-informed care, and trauma-informed training opportunities, please visit:</a:t>
            </a:r>
            <a:endParaRPr lang="en-US" dirty="0"/>
          </a:p>
        </p:txBody>
      </p:sp>
      <p:sp>
        <p:nvSpPr>
          <p:cNvPr id="4" name="Slide Number Placeholder 3"/>
          <p:cNvSpPr>
            <a:spLocks noGrp="1"/>
          </p:cNvSpPr>
          <p:nvPr>
            <p:ph type="sldNum" sz="quarter" idx="5"/>
          </p:nvPr>
        </p:nvSpPr>
        <p:spPr/>
        <p:txBody>
          <a:bodyPr/>
          <a:lstStyle/>
          <a:p>
            <a:fld id="{E2657435-D01A-3E49-A143-8D6F72EF6A83}" type="slidenum">
              <a:rPr lang="en-US" smtClean="0"/>
              <a:t>36</a:t>
            </a:fld>
            <a:endParaRPr lang="en-US"/>
          </a:p>
        </p:txBody>
      </p:sp>
    </p:spTree>
    <p:extLst>
      <p:ext uri="{BB962C8B-B14F-4D97-AF65-F5344CB8AC3E}">
        <p14:creationId xmlns:p14="http://schemas.microsoft.com/office/powerpoint/2010/main" val="3026417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t>Trainer:</a:t>
            </a:r>
          </a:p>
          <a:p>
            <a:endParaRPr lang="en-US" altLang="en-US" dirty="0"/>
          </a:p>
          <a:p>
            <a:r>
              <a:rPr lang="en-US" altLang="en-US" dirty="0"/>
              <a:t>Local Resources</a:t>
            </a:r>
          </a:p>
          <a:p>
            <a:endParaRPr lang="en-US" dirty="0"/>
          </a:p>
          <a:p>
            <a:r>
              <a:rPr lang="en-US" dirty="0"/>
              <a:t>There is a link to resources on the TICI directory which offers trauma-specific treatment providers, community-based agencies and other resources.</a:t>
            </a:r>
          </a:p>
          <a:p>
            <a:endParaRPr lang="en-US" dirty="0"/>
          </a:p>
          <a:p>
            <a:r>
              <a:rPr lang="en-US" b="1" i="1" dirty="0"/>
              <a:t>For people out of state, this link goes right to directory, however if you are outside of NYS here you can place local resources here.</a:t>
            </a:r>
          </a:p>
          <a:p>
            <a:endParaRPr lang="en-US" dirty="0"/>
          </a:p>
          <a:p>
            <a:r>
              <a:rPr lang="en-US" i="1" dirty="0"/>
              <a:t>Below are some Buffalo NY resources:</a:t>
            </a:r>
          </a:p>
          <a:p>
            <a:endParaRPr lang="en-US" dirty="0"/>
          </a:p>
          <a:p>
            <a:pPr marL="0" indent="0">
              <a:lnSpc>
                <a:spcPct val="80000"/>
              </a:lnSpc>
              <a:spcBef>
                <a:spcPts val="600"/>
              </a:spcBef>
              <a:spcAft>
                <a:spcPts val="600"/>
              </a:spcAft>
              <a:buNone/>
            </a:pPr>
            <a:r>
              <a:rPr lang="en-US" altLang="en-US" sz="1200" dirty="0">
                <a:solidFill>
                  <a:schemeClr val="bg1"/>
                </a:solidFill>
                <a:ea typeface="MS PGothic" charset="-128"/>
              </a:rPr>
              <a:t>Crisis Services (Erie County)</a:t>
            </a:r>
          </a:p>
          <a:p>
            <a:pPr marL="0" indent="0">
              <a:lnSpc>
                <a:spcPct val="80000"/>
              </a:lnSpc>
              <a:spcBef>
                <a:spcPts val="600"/>
              </a:spcBef>
              <a:spcAft>
                <a:spcPts val="600"/>
              </a:spcAft>
              <a:buNone/>
            </a:pPr>
            <a:r>
              <a:rPr lang="en-US" altLang="en-US" sz="1200" dirty="0">
                <a:solidFill>
                  <a:schemeClr val="bg1"/>
                </a:solidFill>
                <a:ea typeface="MS PGothic" charset="-128"/>
              </a:rPr>
              <a:t>100 River Rock Drive – Suite 300</a:t>
            </a:r>
          </a:p>
          <a:p>
            <a:pPr marL="0" indent="0">
              <a:lnSpc>
                <a:spcPct val="80000"/>
              </a:lnSpc>
              <a:spcBef>
                <a:spcPts val="600"/>
              </a:spcBef>
              <a:spcAft>
                <a:spcPts val="600"/>
              </a:spcAft>
              <a:buNone/>
            </a:pPr>
            <a:r>
              <a:rPr lang="en-US" altLang="en-US" sz="1200" dirty="0">
                <a:solidFill>
                  <a:schemeClr val="bg1"/>
                </a:solidFill>
                <a:ea typeface="MS PGothic" charset="-128"/>
              </a:rPr>
              <a:t>Buffalo, NY</a:t>
            </a:r>
          </a:p>
          <a:p>
            <a:pPr marL="0" indent="0">
              <a:lnSpc>
                <a:spcPct val="80000"/>
              </a:lnSpc>
              <a:spcBef>
                <a:spcPts val="600"/>
              </a:spcBef>
              <a:spcAft>
                <a:spcPts val="600"/>
              </a:spcAft>
              <a:buNone/>
            </a:pPr>
            <a:r>
              <a:rPr lang="en-US" altLang="en-US" sz="1200" dirty="0">
                <a:solidFill>
                  <a:schemeClr val="bg1"/>
                </a:solidFill>
                <a:ea typeface="MS PGothic" charset="-128"/>
              </a:rPr>
              <a:t>Crisis Hotline: (716) 834-3131</a:t>
            </a:r>
          </a:p>
          <a:p>
            <a:pPr marL="0" indent="0">
              <a:lnSpc>
                <a:spcPct val="80000"/>
              </a:lnSpc>
              <a:spcBef>
                <a:spcPts val="600"/>
              </a:spcBef>
              <a:spcAft>
                <a:spcPts val="600"/>
              </a:spcAft>
              <a:buNone/>
            </a:pPr>
            <a:r>
              <a:rPr lang="en-US" altLang="en-US" sz="1200" dirty="0">
                <a:solidFill>
                  <a:schemeClr val="bg1"/>
                </a:solidFill>
                <a:ea typeface="MS PGothic" charset="-128"/>
              </a:rPr>
              <a:t>Addiction Hotline: (716) 831-7007</a:t>
            </a:r>
          </a:p>
          <a:p>
            <a:pPr marL="0" indent="0">
              <a:lnSpc>
                <a:spcPct val="80000"/>
              </a:lnSpc>
              <a:spcBef>
                <a:spcPts val="600"/>
              </a:spcBef>
              <a:spcAft>
                <a:spcPts val="600"/>
              </a:spcAft>
              <a:buNone/>
            </a:pPr>
            <a:endParaRPr lang="en-US" altLang="en-US" sz="1200" dirty="0">
              <a:solidFill>
                <a:schemeClr val="bg1"/>
              </a:solidFill>
              <a:ea typeface="MS PGothic" charset="-128"/>
            </a:endParaRPr>
          </a:p>
          <a:p>
            <a:pPr marL="0" indent="0">
              <a:lnSpc>
                <a:spcPct val="80000"/>
              </a:lnSpc>
              <a:spcBef>
                <a:spcPts val="600"/>
              </a:spcBef>
              <a:spcAft>
                <a:spcPts val="600"/>
              </a:spcAft>
              <a:buNone/>
            </a:pPr>
            <a:r>
              <a:rPr lang="en-US" altLang="en-US" sz="1200" dirty="0">
                <a:solidFill>
                  <a:schemeClr val="bg1"/>
                </a:solidFill>
                <a:ea typeface="MS PGothic" charset="-128"/>
              </a:rPr>
              <a:t>Niagara County Crisis Services</a:t>
            </a:r>
          </a:p>
          <a:p>
            <a:pPr marL="0" indent="0">
              <a:lnSpc>
                <a:spcPct val="80000"/>
              </a:lnSpc>
              <a:spcBef>
                <a:spcPts val="600"/>
              </a:spcBef>
              <a:spcAft>
                <a:spcPts val="600"/>
              </a:spcAft>
              <a:buNone/>
            </a:pPr>
            <a:r>
              <a:rPr lang="en-US" altLang="en-US" sz="1200" dirty="0">
                <a:solidFill>
                  <a:schemeClr val="bg1"/>
                </a:solidFill>
                <a:ea typeface="MS PGothic" charset="-128"/>
              </a:rPr>
              <a:t>5467 Upper Mountain Road – Suite 200</a:t>
            </a:r>
          </a:p>
          <a:p>
            <a:pPr marL="0" indent="0">
              <a:lnSpc>
                <a:spcPct val="80000"/>
              </a:lnSpc>
              <a:spcBef>
                <a:spcPts val="600"/>
              </a:spcBef>
              <a:spcAft>
                <a:spcPts val="600"/>
              </a:spcAft>
              <a:buNone/>
            </a:pPr>
            <a:r>
              <a:rPr lang="en-US" altLang="en-US" sz="1200" dirty="0">
                <a:solidFill>
                  <a:schemeClr val="bg1"/>
                </a:solidFill>
                <a:ea typeface="MS PGothic" charset="-128"/>
              </a:rPr>
              <a:t>Lockport, NY</a:t>
            </a:r>
          </a:p>
          <a:p>
            <a:pPr marL="0" indent="0">
              <a:lnSpc>
                <a:spcPct val="80000"/>
              </a:lnSpc>
              <a:spcBef>
                <a:spcPts val="600"/>
              </a:spcBef>
              <a:spcAft>
                <a:spcPts val="600"/>
              </a:spcAft>
              <a:buNone/>
            </a:pPr>
            <a:r>
              <a:rPr lang="en-US" altLang="en-US" sz="1200" dirty="0">
                <a:solidFill>
                  <a:schemeClr val="bg1"/>
                </a:solidFill>
                <a:ea typeface="MS PGothic" charset="-128"/>
              </a:rPr>
              <a:t>(716) 285-3515</a:t>
            </a:r>
          </a:p>
          <a:p>
            <a:pPr marL="0" indent="0">
              <a:lnSpc>
                <a:spcPct val="80000"/>
              </a:lnSpc>
              <a:spcBef>
                <a:spcPts val="600"/>
              </a:spcBef>
              <a:spcAft>
                <a:spcPts val="600"/>
              </a:spcAft>
              <a:buNone/>
            </a:pPr>
            <a:endParaRPr lang="en-US" altLang="en-US" sz="1200" dirty="0">
              <a:solidFill>
                <a:schemeClr val="bg1"/>
              </a:solidFill>
              <a:ea typeface="MS PGothic" charset="-128"/>
            </a:endParaRPr>
          </a:p>
          <a:p>
            <a:pPr marL="0" indent="0">
              <a:spcAft>
                <a:spcPts val="600"/>
              </a:spcAft>
              <a:buNone/>
            </a:pPr>
            <a:r>
              <a:rPr lang="en-US" altLang="en-US" sz="1200" dirty="0">
                <a:solidFill>
                  <a:schemeClr val="bg1"/>
                </a:solidFill>
                <a:ea typeface="MS PGothic" charset="-128"/>
              </a:rPr>
              <a:t>Horizon Health Services (Bailey Recovery Center)</a:t>
            </a:r>
          </a:p>
          <a:p>
            <a:pPr marL="0" indent="0">
              <a:spcAft>
                <a:spcPts val="600"/>
              </a:spcAft>
              <a:buNone/>
            </a:pPr>
            <a:r>
              <a:rPr lang="en-US" altLang="en-US" sz="1200" dirty="0">
                <a:solidFill>
                  <a:schemeClr val="bg1"/>
                </a:solidFill>
                <a:ea typeface="MS PGothic" charset="-128"/>
              </a:rPr>
              <a:t>3020 Bailey Ave, Buffalo, NY</a:t>
            </a:r>
          </a:p>
          <a:p>
            <a:pPr marL="0" indent="0">
              <a:spcAft>
                <a:spcPts val="600"/>
              </a:spcAft>
              <a:buNone/>
            </a:pPr>
            <a:r>
              <a:rPr lang="en-US" altLang="en-US" sz="1200" dirty="0">
                <a:solidFill>
                  <a:schemeClr val="bg1"/>
                </a:solidFill>
                <a:ea typeface="MS PGothic" charset="-128"/>
              </a:rPr>
              <a:t>(716) 833-3622</a:t>
            </a:r>
          </a:p>
          <a:p>
            <a:pPr marL="0" indent="0">
              <a:spcAft>
                <a:spcPts val="600"/>
              </a:spcAft>
              <a:buNone/>
            </a:pPr>
            <a:endParaRPr lang="en-US" altLang="en-US" sz="1200" dirty="0">
              <a:solidFill>
                <a:schemeClr val="bg1"/>
              </a:solidFill>
              <a:ea typeface="MS PGothic" charset="-128"/>
            </a:endParaRPr>
          </a:p>
          <a:p>
            <a:pPr marL="0" indent="0">
              <a:spcAft>
                <a:spcPts val="600"/>
              </a:spcAft>
              <a:buNone/>
            </a:pPr>
            <a:r>
              <a:rPr lang="en-US" altLang="en-US" sz="1200" dirty="0">
                <a:solidFill>
                  <a:schemeClr val="bg1"/>
                </a:solidFill>
                <a:ea typeface="MS PGothic" charset="-128"/>
              </a:rPr>
              <a:t>Spectrum Human Services (Mental Health Urgent Care)</a:t>
            </a:r>
          </a:p>
          <a:p>
            <a:pPr marL="0" indent="0">
              <a:spcAft>
                <a:spcPts val="600"/>
              </a:spcAft>
              <a:buNone/>
            </a:pPr>
            <a:r>
              <a:rPr lang="en-US" altLang="en-US" sz="1200" dirty="0">
                <a:solidFill>
                  <a:schemeClr val="bg1"/>
                </a:solidFill>
                <a:ea typeface="MS PGothic" charset="-128"/>
              </a:rPr>
              <a:t>1280 Main St, Buffalo, NY</a:t>
            </a:r>
          </a:p>
          <a:p>
            <a:pPr marL="0" indent="0">
              <a:spcAft>
                <a:spcPts val="600"/>
              </a:spcAft>
              <a:buNone/>
            </a:pPr>
            <a:r>
              <a:rPr lang="en-US" altLang="en-US" sz="1200" dirty="0">
                <a:solidFill>
                  <a:schemeClr val="bg1"/>
                </a:solidFill>
                <a:ea typeface="MS PGothic" charset="-128"/>
              </a:rPr>
              <a:t>(716) 539-6743</a:t>
            </a:r>
          </a:p>
          <a:p>
            <a:pPr marL="0" indent="0">
              <a:spcAft>
                <a:spcPts val="600"/>
              </a:spcAft>
              <a:buNone/>
            </a:pPr>
            <a:endParaRPr lang="en-US" altLang="en-US" sz="1200" dirty="0">
              <a:solidFill>
                <a:schemeClr val="bg1"/>
              </a:solidFill>
              <a:ea typeface="MS PGothic" charset="-128"/>
            </a:endParaRPr>
          </a:p>
          <a:p>
            <a:pPr marL="0" indent="0">
              <a:spcAft>
                <a:spcPts val="600"/>
              </a:spcAft>
              <a:buNone/>
            </a:pPr>
            <a:r>
              <a:rPr lang="en-US" altLang="en-US" sz="1200" dirty="0">
                <a:solidFill>
                  <a:schemeClr val="bg1"/>
                </a:solidFill>
                <a:ea typeface="MS PGothic" charset="-128"/>
              </a:rPr>
              <a:t>Child and Family Services</a:t>
            </a:r>
          </a:p>
          <a:p>
            <a:pPr marL="0" indent="0">
              <a:spcAft>
                <a:spcPts val="600"/>
              </a:spcAft>
              <a:buNone/>
            </a:pPr>
            <a:r>
              <a:rPr lang="en-US" altLang="en-US" sz="1200" dirty="0">
                <a:solidFill>
                  <a:schemeClr val="bg1"/>
                </a:solidFill>
                <a:ea typeface="MS PGothic" charset="-128"/>
              </a:rPr>
              <a:t>330 Delaware Ave., Buffalo, NY</a:t>
            </a:r>
          </a:p>
          <a:p>
            <a:pPr marL="0" indent="0">
              <a:spcAft>
                <a:spcPts val="600"/>
              </a:spcAft>
              <a:buNone/>
            </a:pPr>
            <a:r>
              <a:rPr lang="en-US" altLang="en-US" sz="1200" dirty="0">
                <a:solidFill>
                  <a:schemeClr val="bg1"/>
                </a:solidFill>
                <a:ea typeface="MS PGothic" charset="-128"/>
              </a:rPr>
              <a:t>(716) 842-2750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2657435-D01A-3E49-A143-8D6F72EF6A83}" type="slidenum">
              <a:rPr lang="en-US" smtClean="0"/>
              <a:t>37</a:t>
            </a:fld>
            <a:endParaRPr lang="en-US"/>
          </a:p>
        </p:txBody>
      </p:sp>
    </p:spTree>
    <p:extLst>
      <p:ext uri="{BB962C8B-B14F-4D97-AF65-F5344CB8AC3E}">
        <p14:creationId xmlns:p14="http://schemas.microsoft.com/office/powerpoint/2010/main" val="138371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DDD35-2AFF-B645-8813-124E6503EE11}" type="slidenum">
              <a:rPr lang="en-US" smtClean="0"/>
              <a:t>38</a:t>
            </a:fld>
            <a:endParaRPr lang="en-US"/>
          </a:p>
        </p:txBody>
      </p:sp>
    </p:spTree>
    <p:extLst>
      <p:ext uri="{BB962C8B-B14F-4D97-AF65-F5344CB8AC3E}">
        <p14:creationId xmlns:p14="http://schemas.microsoft.com/office/powerpoint/2010/main" val="165286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t>Trainer:</a:t>
            </a:r>
          </a:p>
          <a:p>
            <a:endParaRPr lang="en-US" altLang="en-US" dirty="0"/>
          </a:p>
          <a:p>
            <a:r>
              <a:rPr lang="en-US" altLang="en-US" dirty="0"/>
              <a:t>We have learned that most people by the age of about ten have a sense of who they are in comparison to others around them. This is the age where we establish our core beliefs which are a sense of self, other, and the world as a whole. This </a:t>
            </a:r>
            <a:r>
              <a:rPr lang="en-US" altLang="en-US" b="1" dirty="0"/>
              <a:t>“world view”</a:t>
            </a:r>
            <a:r>
              <a:rPr lang="en-US" altLang="en-US" dirty="0"/>
              <a:t> may be impacted by the trauma people undergo. </a:t>
            </a:r>
          </a:p>
          <a:p>
            <a:endParaRPr lang="en-US" altLang="en-US" dirty="0"/>
          </a:p>
          <a:p>
            <a:r>
              <a:rPr lang="en-US" altLang="en-US" dirty="0"/>
              <a:t>These are some examples of the beliefs that individuals who have experienced trauma hold about the people and the world around them. If we can really understand the events that a person has experienced, then we can understand the reasons why they lack trust and feel unsafe. Therefore, the more negative experiences a child has, higher the chance to have negative thoughts about themselves and the world.  </a:t>
            </a:r>
          </a:p>
          <a:p>
            <a:endParaRPr lang="en-US" altLang="en-US" dirty="0"/>
          </a:p>
          <a:p>
            <a:r>
              <a:rPr lang="en-US" altLang="en-US" dirty="0"/>
              <a:t>Examples of these negative self and world views are:</a:t>
            </a:r>
          </a:p>
          <a:p>
            <a:endParaRPr lang="en-US" altLang="en-US" dirty="0"/>
          </a:p>
          <a:p>
            <a:pPr marL="0" indent="0">
              <a:lnSpc>
                <a:spcPct val="150000"/>
              </a:lnSpc>
              <a:buFont typeface="Wingdings" charset="2"/>
              <a:buNone/>
            </a:pPr>
            <a:r>
              <a:rPr lang="en-US" altLang="en-US" sz="1200" dirty="0">
                <a:ea typeface="MS PGothic" charset="-128"/>
              </a:rPr>
              <a:t>“The world is an unsafe place to live.”</a:t>
            </a:r>
            <a:endParaRPr lang="en-US" altLang="ja-JP" sz="1200" dirty="0">
              <a:ea typeface="MS PGothic" charset="-128"/>
            </a:endParaRPr>
          </a:p>
          <a:p>
            <a:pPr marL="0" indent="0">
              <a:lnSpc>
                <a:spcPct val="150000"/>
              </a:lnSpc>
              <a:buFont typeface="Wingdings" charset="2"/>
              <a:buNone/>
            </a:pPr>
            <a:r>
              <a:rPr lang="en-US" altLang="en-US" sz="1200" dirty="0">
                <a:ea typeface="MS PGothic" charset="-128"/>
              </a:rPr>
              <a:t>“Other people are unsafe and can’t be trusted.”</a:t>
            </a:r>
          </a:p>
          <a:p>
            <a:pPr marL="0" indent="0">
              <a:lnSpc>
                <a:spcPct val="150000"/>
              </a:lnSpc>
              <a:buFont typeface="Wingdings" charset="2"/>
              <a:buNone/>
            </a:pPr>
            <a:r>
              <a:rPr lang="en-US" altLang="en-US" sz="1200" dirty="0">
                <a:ea typeface="MS PGothic" charset="-128"/>
              </a:rPr>
              <a:t>“My own thoughts and feelings are unsafe.”</a:t>
            </a:r>
          </a:p>
          <a:p>
            <a:pPr marL="0" indent="0">
              <a:lnSpc>
                <a:spcPct val="150000"/>
              </a:lnSpc>
              <a:buFont typeface="Wingdings" charset="2"/>
              <a:buNone/>
            </a:pPr>
            <a:r>
              <a:rPr lang="en-US" altLang="en-US" sz="1200" dirty="0">
                <a:ea typeface="MS PGothic" charset="-128"/>
              </a:rPr>
              <a:t>“I expect crisis, danger, and loss.”</a:t>
            </a:r>
          </a:p>
          <a:p>
            <a:pPr marL="0" indent="0">
              <a:lnSpc>
                <a:spcPct val="150000"/>
              </a:lnSpc>
              <a:buFont typeface="Wingdings" charset="2"/>
              <a:buNone/>
            </a:pPr>
            <a:r>
              <a:rPr lang="en-US" altLang="en-US" sz="1200" dirty="0">
                <a:ea typeface="MS PGothic" charset="-128"/>
              </a:rPr>
              <a:t>“I have no self-worth and no abilities.”</a:t>
            </a:r>
          </a:p>
          <a:p>
            <a:endParaRPr lang="en-US" altLang="en-US" dirty="0"/>
          </a:p>
        </p:txBody>
      </p:sp>
      <p:sp>
        <p:nvSpPr>
          <p:cNvPr id="4" name="Slide Number Placeholder 3"/>
          <p:cNvSpPr>
            <a:spLocks noGrp="1"/>
          </p:cNvSpPr>
          <p:nvPr>
            <p:ph type="sldNum" sz="quarter" idx="5"/>
          </p:nvPr>
        </p:nvSpPr>
        <p:spPr/>
        <p:txBody>
          <a:bodyPr/>
          <a:lstStyle/>
          <a:p>
            <a:fld id="{E2657435-D01A-3E49-A143-8D6F72EF6A83}" type="slidenum">
              <a:rPr lang="en-US" smtClean="0"/>
              <a:t>4</a:t>
            </a:fld>
            <a:endParaRPr lang="en-US"/>
          </a:p>
        </p:txBody>
      </p:sp>
    </p:spTree>
    <p:extLst>
      <p:ext uri="{BB962C8B-B14F-4D97-AF65-F5344CB8AC3E}">
        <p14:creationId xmlns:p14="http://schemas.microsoft.com/office/powerpoint/2010/main" val="1498071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kern="1200" dirty="0">
                <a:solidFill>
                  <a:schemeClr val="tx1"/>
                </a:solidFill>
                <a:effectLst/>
                <a:latin typeface="+mn-lt"/>
                <a:ea typeface="+mn-ea"/>
                <a:cs typeface="+mn-cs"/>
              </a:rPr>
              <a:t>Trainer: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presentation covers sensitive topics surrounding </a:t>
            </a:r>
            <a:r>
              <a:rPr lang="en-US" sz="1200" b="1" kern="1200" dirty="0">
                <a:solidFill>
                  <a:schemeClr val="tx1"/>
                </a:solidFill>
                <a:effectLst/>
                <a:latin typeface="+mn-lt"/>
                <a:ea typeface="+mn-ea"/>
                <a:cs typeface="+mn-cs"/>
              </a:rPr>
              <a:t>trauma</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Adverse Childhood Experiences (ACEs)</a:t>
            </a:r>
            <a:r>
              <a:rPr lang="en-US" sz="1200" kern="1200" dirty="0">
                <a:solidFill>
                  <a:schemeClr val="tx1"/>
                </a:solidFill>
                <a:effectLst/>
                <a:latin typeface="+mn-lt"/>
                <a:ea typeface="+mn-ea"/>
                <a:cs typeface="+mn-cs"/>
              </a:rPr>
              <a:t>. If you notice yourself becoming distressed, please take a break, and come back to the material when you are ready. </a:t>
            </a:r>
            <a:r>
              <a:rPr lang="en-US" sz="1200" b="1" kern="1200" dirty="0">
                <a:solidFill>
                  <a:schemeClr val="tx1"/>
                </a:solidFill>
                <a:effectLst/>
                <a:latin typeface="+mn-lt"/>
                <a:ea typeface="+mn-ea"/>
                <a:cs typeface="+mn-cs"/>
              </a:rPr>
              <a:t>Trauma-informed care and it’s five guiding core principles </a:t>
            </a:r>
            <a:r>
              <a:rPr lang="en-US" sz="1200" kern="1200" dirty="0">
                <a:solidFill>
                  <a:schemeClr val="tx1"/>
                </a:solidFill>
                <a:effectLst/>
                <a:latin typeface="+mn-lt"/>
                <a:ea typeface="+mn-ea"/>
                <a:cs typeface="+mn-cs"/>
              </a:rPr>
              <a:t>will be discussed at the end of the presentation.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Some of the conversations we will be having today will be focused on the experience of trauma and re-traumatization which may impact many of us in the room. We need to ensure the emotional safety of all of those when sharing this information. Getting into specific details about trauma may be traumatizing for some, so please be aware that sharing personal experiences may be triggering for some.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0" i="1" u="none" kern="1200" dirty="0">
                <a:solidFill>
                  <a:schemeClr val="tx1"/>
                </a:solidFill>
                <a:effectLst/>
                <a:latin typeface="+mn-lt"/>
                <a:ea typeface="+mn-ea"/>
                <a:cs typeface="+mn-cs"/>
              </a:rPr>
              <a:t>** A Note about Emotional Safety </a:t>
            </a:r>
          </a:p>
          <a:p>
            <a:r>
              <a:rPr lang="en-US" sz="1200" b="0" i="1" u="none" kern="1200" dirty="0">
                <a:solidFill>
                  <a:schemeClr val="tx1"/>
                </a:solidFill>
                <a:effectLst/>
                <a:latin typeface="+mn-lt"/>
                <a:ea typeface="+mn-ea"/>
                <a:cs typeface="+mn-cs"/>
              </a:rPr>
              <a:t>Given the nature of this training, it is important for trainers to set expectations about ensuring emotional safety of everyone in the room.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Trainers are also asked to </a:t>
            </a:r>
            <a:r>
              <a:rPr lang="en-US" sz="1200" b="0" i="1" kern="1200" dirty="0">
                <a:solidFill>
                  <a:schemeClr val="tx1"/>
                </a:solidFill>
                <a:effectLst/>
                <a:latin typeface="+mn-lt"/>
                <a:ea typeface="+mn-ea"/>
                <a:cs typeface="+mn-cs"/>
              </a:rPr>
              <a:t>directly </a:t>
            </a:r>
            <a:r>
              <a:rPr lang="en-US" sz="1200" i="1" kern="1200" dirty="0">
                <a:solidFill>
                  <a:schemeClr val="tx1"/>
                </a:solidFill>
                <a:effectLst/>
                <a:latin typeface="+mn-lt"/>
                <a:ea typeface="+mn-ea"/>
                <a:cs typeface="+mn-cs"/>
              </a:rPr>
              <a:t>let participants know that although some of the conversations today will be focused on the experience of trauma and re-traumatization (which may impact many of us in this room), we also need to consider the emotional safety of everyone when sharing.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Getting into the specific details about traumatic events and experiences that you had may be triggering not only for yourself, but also others in the room. Therefore, the facilitator asks that when participants share their experiences, to “skip the stone”—in other words, they can acknowledge trauma has happened and then focus on the point they would like to make/share—please do not get into the details and “sink the stone.” </a:t>
            </a:r>
          </a:p>
        </p:txBody>
      </p:sp>
      <p:sp>
        <p:nvSpPr>
          <p:cNvPr id="4" name="Slide Number Placeholder 3"/>
          <p:cNvSpPr>
            <a:spLocks noGrp="1"/>
          </p:cNvSpPr>
          <p:nvPr>
            <p:ph type="sldNum" sz="quarter" idx="5"/>
          </p:nvPr>
        </p:nvSpPr>
        <p:spPr/>
        <p:txBody>
          <a:bodyPr/>
          <a:lstStyle/>
          <a:p>
            <a:fld id="{77FDDD35-2AFF-B645-8813-124E6503EE11}" type="slidenum">
              <a:rPr lang="en-US" smtClean="0"/>
              <a:t>5</a:t>
            </a:fld>
            <a:endParaRPr lang="en-US"/>
          </a:p>
        </p:txBody>
      </p:sp>
    </p:spTree>
    <p:extLst>
      <p:ext uri="{BB962C8B-B14F-4D97-AF65-F5344CB8AC3E}">
        <p14:creationId xmlns:p14="http://schemas.microsoft.com/office/powerpoint/2010/main" val="1240408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Trainer:</a:t>
            </a:r>
          </a:p>
          <a:p>
            <a:endParaRPr lang="en-US" i="0" dirty="0"/>
          </a:p>
          <a:p>
            <a:r>
              <a:rPr lang="en-US" i="0" dirty="0"/>
              <a:t>Post-Traumatic Stress Disorder (PTSD) is a diagnosis that was originally used for soldiers returning from war. This diagnosis has been expanded to many other individuals who experience significant trauma. On the slide are some of the characteristics of those who have PTSD.</a:t>
            </a:r>
          </a:p>
        </p:txBody>
      </p:sp>
      <p:sp>
        <p:nvSpPr>
          <p:cNvPr id="4" name="Slide Number Placeholder 3"/>
          <p:cNvSpPr>
            <a:spLocks noGrp="1"/>
          </p:cNvSpPr>
          <p:nvPr>
            <p:ph type="sldNum" sz="quarter" idx="5"/>
          </p:nvPr>
        </p:nvSpPr>
        <p:spPr/>
        <p:txBody>
          <a:bodyPr/>
          <a:lstStyle/>
          <a:p>
            <a:fld id="{77FDDD35-2AFF-B645-8813-124E6503EE11}" type="slidenum">
              <a:rPr lang="en-US" smtClean="0"/>
              <a:t>6</a:t>
            </a:fld>
            <a:endParaRPr lang="en-US"/>
          </a:p>
        </p:txBody>
      </p:sp>
    </p:spTree>
    <p:extLst>
      <p:ext uri="{BB962C8B-B14F-4D97-AF65-F5344CB8AC3E}">
        <p14:creationId xmlns:p14="http://schemas.microsoft.com/office/powerpoint/2010/main" val="137373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Trainer:</a:t>
            </a:r>
          </a:p>
          <a:p>
            <a:endParaRPr lang="en-US" i="1" dirty="0"/>
          </a:p>
          <a:p>
            <a:r>
              <a:rPr lang="en-US" i="0" dirty="0"/>
              <a:t>Those with ASD have some overlapping symptoms with PTSD. Here are some of the characteristics of those with ASD. </a:t>
            </a:r>
          </a:p>
        </p:txBody>
      </p:sp>
      <p:sp>
        <p:nvSpPr>
          <p:cNvPr id="4" name="Slide Number Placeholder 3"/>
          <p:cNvSpPr>
            <a:spLocks noGrp="1"/>
          </p:cNvSpPr>
          <p:nvPr>
            <p:ph type="sldNum" sz="quarter" idx="5"/>
          </p:nvPr>
        </p:nvSpPr>
        <p:spPr/>
        <p:txBody>
          <a:bodyPr/>
          <a:lstStyle/>
          <a:p>
            <a:fld id="{77FDDD35-2AFF-B645-8813-124E6503EE11}" type="slidenum">
              <a:rPr lang="en-US" smtClean="0"/>
              <a:t>7</a:t>
            </a:fld>
            <a:endParaRPr lang="en-US"/>
          </a:p>
        </p:txBody>
      </p:sp>
    </p:spTree>
    <p:extLst>
      <p:ext uri="{BB962C8B-B14F-4D97-AF65-F5344CB8AC3E}">
        <p14:creationId xmlns:p14="http://schemas.microsoft.com/office/powerpoint/2010/main" val="426960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u="none" dirty="0"/>
              <a:t>Trainer:</a:t>
            </a:r>
          </a:p>
          <a:p>
            <a:endParaRPr lang="en-US" altLang="en-US" i="0" dirty="0"/>
          </a:p>
          <a:p>
            <a:r>
              <a:rPr lang="en-US" altLang="en-US" i="0" dirty="0"/>
              <a:t>Consider for one moment how you personally have been affected by a stressful event or crisis…Think about how you might feel during or after a crisis…Then imagine how you might feel if the crisis was ongoing…</a:t>
            </a:r>
          </a:p>
          <a:p>
            <a:endParaRPr lang="en-US" altLang="en-US" dirty="0"/>
          </a:p>
          <a:p>
            <a:r>
              <a:rPr lang="en-US" altLang="en-US" dirty="0"/>
              <a:t>A state of constant stress prohibits development. This constant stress can have impacts in five different areas. </a:t>
            </a:r>
            <a:r>
              <a:rPr lang="en-US" altLang="en-US" b="1" dirty="0"/>
              <a:t>Physical, emotional, behavioral, cognitive, and spiritual</a:t>
            </a:r>
            <a:r>
              <a:rPr lang="en-US" altLang="en-US" dirty="0"/>
              <a:t>. </a:t>
            </a:r>
          </a:p>
          <a:p>
            <a:endParaRPr lang="en-US" altLang="en-US" dirty="0"/>
          </a:p>
          <a:p>
            <a:r>
              <a:rPr lang="en-US" altLang="en-US" dirty="0"/>
              <a:t>First, adversity and trauma may physically impact the brain and body. The brain may develop maladaptive ways to manage these trauma responses, and the brain will be in a </a:t>
            </a:r>
            <a:r>
              <a:rPr lang="en-US" altLang="en-US" b="1" dirty="0"/>
              <a:t>heightened state of stress</a:t>
            </a:r>
            <a:r>
              <a:rPr lang="en-US" altLang="en-US" dirty="0"/>
              <a:t> during normal circumstances. The body may also be impacted. Common bodily sensations include </a:t>
            </a:r>
            <a:r>
              <a:rPr lang="en-US" altLang="en-US" b="1" dirty="0"/>
              <a:t>stomach distress and headaches, as well as pain dysregulation</a:t>
            </a:r>
            <a:r>
              <a:rPr lang="en-US" altLang="en-US" dirty="0"/>
              <a:t>, whether that’s over or under experiencing physical pain.</a:t>
            </a:r>
          </a:p>
          <a:p>
            <a:endParaRPr lang="en-US" altLang="en-US" dirty="0"/>
          </a:p>
          <a:p>
            <a:r>
              <a:rPr lang="en-US" altLang="en-US" dirty="0"/>
              <a:t>From an emotional standpoint, individuals may have </a:t>
            </a:r>
            <a:r>
              <a:rPr lang="en-US" altLang="en-US" b="1" dirty="0"/>
              <a:t>unpredictable or explosive moments</a:t>
            </a:r>
            <a:r>
              <a:rPr lang="en-US" altLang="en-US" dirty="0"/>
              <a:t>. They may </a:t>
            </a:r>
            <a:r>
              <a:rPr lang="en-US" altLang="en-US" b="1" dirty="0"/>
              <a:t>internalize or externalize their emotions</a:t>
            </a:r>
            <a:r>
              <a:rPr lang="en-US" altLang="en-US" dirty="0"/>
              <a:t>. They may feel a sense of </a:t>
            </a:r>
            <a:r>
              <a:rPr lang="en-US" altLang="en-US" b="1" dirty="0"/>
              <a:t>powerlessness</a:t>
            </a:r>
            <a:r>
              <a:rPr lang="en-US" altLang="en-US" dirty="0"/>
              <a:t> that leads to </a:t>
            </a:r>
            <a:r>
              <a:rPr lang="en-US" altLang="en-US" b="1" dirty="0"/>
              <a:t>defensiveness and over reacting behavior. </a:t>
            </a:r>
            <a:r>
              <a:rPr lang="en-US" altLang="en-US" dirty="0"/>
              <a:t>Moreover, individuals may </a:t>
            </a:r>
            <a:r>
              <a:rPr lang="en-US" altLang="en-US" b="1" dirty="0"/>
              <a:t>disassociate and develop self-harming behaviors</a:t>
            </a:r>
            <a:r>
              <a:rPr lang="en-US" altLang="en-US" dirty="0"/>
              <a:t>.</a:t>
            </a:r>
          </a:p>
          <a:p>
            <a:endParaRPr lang="en-US" altLang="en-US" dirty="0"/>
          </a:p>
          <a:p>
            <a:r>
              <a:rPr lang="en-US" altLang="en-US" dirty="0"/>
              <a:t>Disassociation also applies in a cognitive standpoint. Individuals begin to feel </a:t>
            </a:r>
            <a:r>
              <a:rPr lang="en-US" altLang="en-US" b="1" dirty="0"/>
              <a:t>detached from the self</a:t>
            </a:r>
            <a:r>
              <a:rPr lang="en-US" altLang="en-US" dirty="0"/>
              <a:t> and feel as though they are </a:t>
            </a:r>
            <a:r>
              <a:rPr lang="en-US" altLang="en-US" b="1" dirty="0"/>
              <a:t>living as two separate people</a:t>
            </a:r>
            <a:r>
              <a:rPr lang="en-US" altLang="en-US" dirty="0"/>
              <a:t>. Their ability to think clearly, reason and problem solve may also be significantly impacted as well. They may have attention loss/difficulties too. </a:t>
            </a:r>
          </a:p>
          <a:p>
            <a:endParaRPr lang="en-US" altLang="en-US" dirty="0"/>
          </a:p>
          <a:p>
            <a:r>
              <a:rPr lang="en-US" altLang="en-US" dirty="0"/>
              <a:t>Individuals who experience trauma and chronic stress may also have negative impacts on their spiritual health as well. This may impact their spiritual identity as a whole.</a:t>
            </a:r>
          </a:p>
          <a:p>
            <a:endParaRPr lang="en-US" altLang="ja-JP" dirty="0">
              <a:latin typeface="Calibri" charset="0"/>
            </a:endParaRPr>
          </a:p>
          <a:p>
            <a:r>
              <a:rPr lang="en-US" altLang="ja-JP" dirty="0">
                <a:latin typeface="Calibri" charset="0"/>
              </a:rPr>
              <a:t>When chronic trauma occurs in infancy or childhood, it can confuse our nervous system…this can result in “frozen fear.” People become emotionally frozen, numb and removed from reality. This has huge effects on coping as adults as our central nervous system begins to fight itself and regulating hormones become trapped or blocked.</a:t>
            </a:r>
            <a:endParaRPr lang="en-US" dirty="0"/>
          </a:p>
          <a:p>
            <a:endParaRPr lang="en-US" altLang="en-US" dirty="0"/>
          </a:p>
        </p:txBody>
      </p:sp>
      <p:sp>
        <p:nvSpPr>
          <p:cNvPr id="4" name="Slide Number Placeholder 3"/>
          <p:cNvSpPr>
            <a:spLocks noGrp="1"/>
          </p:cNvSpPr>
          <p:nvPr>
            <p:ph type="sldNum" sz="quarter" idx="5"/>
          </p:nvPr>
        </p:nvSpPr>
        <p:spPr/>
        <p:txBody>
          <a:bodyPr/>
          <a:lstStyle/>
          <a:p>
            <a:fld id="{E2657435-D01A-3E49-A143-8D6F72EF6A83}" type="slidenum">
              <a:rPr lang="en-US" smtClean="0"/>
              <a:t>8</a:t>
            </a:fld>
            <a:endParaRPr lang="en-US"/>
          </a:p>
        </p:txBody>
      </p:sp>
    </p:spTree>
    <p:extLst>
      <p:ext uri="{BB962C8B-B14F-4D97-AF65-F5344CB8AC3E}">
        <p14:creationId xmlns:p14="http://schemas.microsoft.com/office/powerpoint/2010/main" val="47680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Trainer:</a:t>
            </a:r>
          </a:p>
          <a:p>
            <a:endParaRPr lang="en-US" sz="1200" b="0" i="1" kern="1200" dirty="0">
              <a:solidFill>
                <a:schemeClr val="tx1"/>
              </a:solidFill>
              <a:effectLst/>
              <a:latin typeface="+mn-lt"/>
              <a:ea typeface="+mn-ea"/>
              <a:cs typeface="+mn-cs"/>
            </a:endParaRPr>
          </a:p>
          <a:p>
            <a:pPr marL="0" indent="0">
              <a:lnSpc>
                <a:spcPct val="170000"/>
              </a:lnSpc>
              <a:buNone/>
            </a:pPr>
            <a:r>
              <a:rPr lang="en-US" sz="1800" b="1" dirty="0"/>
              <a:t>The </a:t>
            </a:r>
            <a:r>
              <a:rPr lang="en-US" sz="1800" b="1" u="sng" dirty="0"/>
              <a:t>ACE</a:t>
            </a:r>
            <a:r>
              <a:rPr lang="en-US" sz="1800" b="1" dirty="0"/>
              <a:t> Study</a:t>
            </a:r>
          </a:p>
          <a:p>
            <a:pPr marL="0" indent="0">
              <a:lnSpc>
                <a:spcPct val="170000"/>
              </a:lnSpc>
              <a:buNone/>
            </a:pPr>
            <a:r>
              <a:rPr lang="en-US" sz="1800" dirty="0"/>
              <a:t>(</a:t>
            </a:r>
            <a:r>
              <a:rPr lang="en-US" sz="1800" u="sng" dirty="0"/>
              <a:t>A</a:t>
            </a:r>
            <a:r>
              <a:rPr lang="en-US" sz="1800" dirty="0"/>
              <a:t>dverse </a:t>
            </a:r>
            <a:r>
              <a:rPr lang="en-US" sz="1800" u="sng" dirty="0"/>
              <a:t>C</a:t>
            </a:r>
            <a:r>
              <a:rPr lang="en-US" sz="1800" dirty="0"/>
              <a:t>hildhood </a:t>
            </a:r>
            <a:r>
              <a:rPr lang="en-US" sz="1800" u="sng" dirty="0"/>
              <a:t>E</a:t>
            </a:r>
            <a:r>
              <a:rPr lang="en-US" sz="1800" dirty="0"/>
              <a:t>xperiences)</a:t>
            </a:r>
            <a:endParaRPr lang="en-US" sz="1050" dirty="0"/>
          </a:p>
          <a:p>
            <a:pPr>
              <a:lnSpc>
                <a:spcPct val="170000"/>
              </a:lnSpc>
            </a:pPr>
            <a:endParaRPr lang="en-US" sz="1200" dirty="0"/>
          </a:p>
          <a:p>
            <a:pPr>
              <a:lnSpc>
                <a:spcPct val="170000"/>
              </a:lnSpc>
            </a:pPr>
            <a:r>
              <a:rPr lang="en-US" sz="1200" dirty="0"/>
              <a:t>Joint study conducted by the Kaiser Institute of San Diego and the Center for Disease Control (CDC)</a:t>
            </a:r>
          </a:p>
          <a:p>
            <a:pPr>
              <a:lnSpc>
                <a:spcPct val="170000"/>
              </a:lnSpc>
            </a:pPr>
            <a:endParaRPr lang="en-US" sz="1200" dirty="0"/>
          </a:p>
          <a:p>
            <a:pPr marL="0" indent="0">
              <a:lnSpc>
                <a:spcPct val="170000"/>
              </a:lnSpc>
              <a:buNone/>
            </a:pPr>
            <a:r>
              <a:rPr lang="en-US" sz="1200" dirty="0"/>
              <a:t>Analyzes the relationship between:</a:t>
            </a:r>
          </a:p>
          <a:p>
            <a:pPr marL="514350" indent="-514350">
              <a:lnSpc>
                <a:spcPct val="170000"/>
              </a:lnSpc>
              <a:buAutoNum type="arabicPeriod"/>
            </a:pPr>
            <a:r>
              <a:rPr lang="en-US" sz="1200" dirty="0"/>
              <a:t>Multiple categories of childhood adversity (prior to age 18).</a:t>
            </a:r>
          </a:p>
          <a:p>
            <a:pPr marL="514350" indent="-514350">
              <a:lnSpc>
                <a:spcPct val="170000"/>
              </a:lnSpc>
              <a:buAutoNum type="arabicPeriod"/>
            </a:pPr>
            <a:r>
              <a:rPr lang="en-US" sz="1200" dirty="0"/>
              <a:t>Health and behavior outcomes over someone’s lifespan.</a:t>
            </a:r>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r>
              <a:rPr lang="en-US" altLang="en-US" b="0" dirty="0"/>
              <a:t>The ACE study evolved out of a collaborative relationship between the CDC and the Kaiser Permanente Medical Care Program in the 1990’s. Adverse childhood experiences have a tremendous impact on future violence victimization and perpetration and lifelong health and opportunity. These impacts can be shown in the visual on the slide. </a:t>
            </a:r>
            <a:r>
              <a:rPr lang="en-US" b="0" dirty="0"/>
              <a:t>This video from PBS explains a brief overview of ACEs</a:t>
            </a:r>
            <a:endParaRPr lang="en-US" sz="1200" b="0" i="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Adverse Childhood experiences or ACEs are defined as life events that lead to negative outcomes. There are three categories of ACEs to consider: </a:t>
            </a:r>
            <a:r>
              <a:rPr lang="en-US" sz="1200" b="1" kern="1200" dirty="0">
                <a:solidFill>
                  <a:schemeClr val="tx1"/>
                </a:solidFill>
                <a:effectLst/>
                <a:latin typeface="+mn-lt"/>
                <a:ea typeface="+mn-ea"/>
                <a:cs typeface="+mn-cs"/>
              </a:rPr>
              <a:t>Abuse, Neglect, and Household Dysfunction/Loss.</a:t>
            </a:r>
          </a:p>
          <a:p>
            <a:r>
              <a:rPr lang="en-US" sz="1200" kern="1200" dirty="0">
                <a:solidFill>
                  <a:schemeClr val="tx1"/>
                </a:solidFill>
                <a:effectLst/>
                <a:latin typeface="+mn-lt"/>
                <a:ea typeface="+mn-ea"/>
                <a:cs typeface="+mn-cs"/>
              </a:rPr>
              <a:t> </a:t>
            </a:r>
          </a:p>
          <a:p>
            <a:r>
              <a:rPr lang="en-US" sz="1200" b="0" u="none" kern="1200" dirty="0">
                <a:solidFill>
                  <a:schemeClr val="tx1"/>
                </a:solidFill>
                <a:effectLst/>
                <a:latin typeface="+mn-lt"/>
                <a:ea typeface="+mn-ea"/>
                <a:cs typeface="+mn-cs"/>
              </a:rPr>
              <a:t>Adversity is different than trauma. People can experience adversity and not be traumatized, however others may have trauma. What makes trauma is person’s perspective of what happened. There are also different types of adversity. </a:t>
            </a:r>
            <a:r>
              <a:rPr lang="en-US" sz="1200" b="1" kern="1200" dirty="0">
                <a:solidFill>
                  <a:schemeClr val="tx1"/>
                </a:solidFill>
                <a:effectLst/>
                <a:latin typeface="+mn-lt"/>
                <a:ea typeface="+mn-ea"/>
                <a:cs typeface="+mn-cs"/>
              </a:rPr>
              <a:t>Adversity can be perceived as traumatic, but adversity does not equal trauma. </a:t>
            </a:r>
          </a:p>
          <a:p>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Adversity is a normal part of life and many people do not have adverse reactions to these life events. For example, some individuals may have their parents go through a divorce, and feel no adverse reactions, while others may be significantly impacted by that event.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study assesses the long-term impact of multiple types of abuse and household dysfunction during childhood on the following outcomes in adults: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1. Disease risk factors</a:t>
            </a:r>
          </a:p>
          <a:p>
            <a:pPr lvl="0"/>
            <a:r>
              <a:rPr lang="en-US" sz="1200" kern="1200" dirty="0">
                <a:solidFill>
                  <a:schemeClr val="tx1"/>
                </a:solidFill>
                <a:effectLst/>
                <a:latin typeface="+mn-lt"/>
                <a:ea typeface="+mn-ea"/>
                <a:cs typeface="+mn-cs"/>
              </a:rPr>
              <a:t>2. Quality of Life</a:t>
            </a:r>
          </a:p>
          <a:p>
            <a:pPr lvl="0"/>
            <a:r>
              <a:rPr lang="en-US" sz="1200" kern="1200" dirty="0">
                <a:solidFill>
                  <a:schemeClr val="tx1"/>
                </a:solidFill>
                <a:effectLst/>
                <a:latin typeface="+mn-lt"/>
                <a:ea typeface="+mn-ea"/>
                <a:cs typeface="+mn-cs"/>
              </a:rPr>
              <a:t>3. Healthcare utilization and mortality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more ACEs an individual has, the greater the risk for: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1. Poor health outcomes</a:t>
            </a:r>
          </a:p>
          <a:p>
            <a:pPr lvl="0"/>
            <a:r>
              <a:rPr lang="en-US" sz="1200" kern="1200" dirty="0">
                <a:solidFill>
                  <a:schemeClr val="tx1"/>
                </a:solidFill>
                <a:effectLst/>
                <a:latin typeface="+mn-lt"/>
                <a:ea typeface="+mn-ea"/>
                <a:cs typeface="+mn-cs"/>
              </a:rPr>
              <a:t>2. Mental health problems</a:t>
            </a:r>
          </a:p>
          <a:p>
            <a:pPr lvl="0"/>
            <a:r>
              <a:rPr lang="en-US" sz="1200" kern="1200" dirty="0">
                <a:solidFill>
                  <a:schemeClr val="tx1"/>
                </a:solidFill>
                <a:effectLst/>
                <a:latin typeface="+mn-lt"/>
                <a:ea typeface="+mn-ea"/>
                <a:cs typeface="+mn-cs"/>
              </a:rPr>
              <a:t>3. High risk behaviors</a:t>
            </a:r>
          </a:p>
          <a:p>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main take away is that ACEs have the potential to reduce an individual’s life span and lead to negative life outcomes.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Examples of Childhood trauma are: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 Physical and/or emotional abuse by a parent</a:t>
            </a:r>
          </a:p>
          <a:p>
            <a:pPr lvl="0"/>
            <a:r>
              <a:rPr lang="en-US" sz="1200" kern="1200" dirty="0">
                <a:solidFill>
                  <a:schemeClr val="tx1"/>
                </a:solidFill>
                <a:effectLst/>
                <a:latin typeface="+mn-lt"/>
                <a:ea typeface="+mn-ea"/>
                <a:cs typeface="+mn-cs"/>
              </a:rPr>
              <a:t>- Sexual abuse by anyone</a:t>
            </a:r>
          </a:p>
          <a:p>
            <a:pPr lvl="0"/>
            <a:r>
              <a:rPr lang="en-US" sz="1200" kern="1200" dirty="0">
                <a:solidFill>
                  <a:schemeClr val="tx1"/>
                </a:solidFill>
                <a:effectLst/>
                <a:latin typeface="+mn-lt"/>
                <a:ea typeface="+mn-ea"/>
                <a:cs typeface="+mn-cs"/>
              </a:rPr>
              <a:t>- Growing up with an alcohol and/or drug abuser in the household</a:t>
            </a:r>
          </a:p>
          <a:p>
            <a:pPr lvl="0"/>
            <a:r>
              <a:rPr lang="en-US" sz="1200" kern="1200" dirty="0">
                <a:solidFill>
                  <a:schemeClr val="tx1"/>
                </a:solidFill>
                <a:effectLst/>
                <a:latin typeface="+mn-lt"/>
                <a:ea typeface="+mn-ea"/>
                <a:cs typeface="+mn-cs"/>
              </a:rPr>
              <a:t>- Domestic violence</a:t>
            </a:r>
          </a:p>
          <a:p>
            <a:pPr lvl="0"/>
            <a:r>
              <a:rPr lang="en-US" sz="1200" kern="1200" dirty="0">
                <a:solidFill>
                  <a:schemeClr val="tx1"/>
                </a:solidFill>
                <a:effectLst/>
                <a:latin typeface="+mn-lt"/>
                <a:ea typeface="+mn-ea"/>
                <a:cs typeface="+mn-cs"/>
              </a:rPr>
              <a:t>- Incarceration of a household member</a:t>
            </a:r>
          </a:p>
          <a:p>
            <a:pPr lvl="0"/>
            <a:r>
              <a:rPr lang="en-US" sz="1200" kern="1200" dirty="0">
                <a:solidFill>
                  <a:schemeClr val="tx1"/>
                </a:solidFill>
                <a:effectLst/>
                <a:latin typeface="+mn-lt"/>
                <a:ea typeface="+mn-ea"/>
                <a:cs typeface="+mn-cs"/>
              </a:rPr>
              <a:t>- Living with a family member experiencing mental illness/suicidality</a:t>
            </a:r>
          </a:p>
          <a:p>
            <a:pPr lvl="0"/>
            <a:r>
              <a:rPr lang="en-US" sz="1200" kern="1200" dirty="0">
                <a:solidFill>
                  <a:schemeClr val="tx1"/>
                </a:solidFill>
                <a:effectLst/>
                <a:latin typeface="+mn-lt"/>
                <a:ea typeface="+mn-ea"/>
                <a:cs typeface="+mn-cs"/>
              </a:rPr>
              <a:t>- Loss of a parent (divorce or separation were measured in the study, not death)</a:t>
            </a:r>
          </a:p>
          <a:p>
            <a:pPr lvl="0"/>
            <a:r>
              <a:rPr lang="en-US" sz="1200" kern="1200" dirty="0">
                <a:solidFill>
                  <a:schemeClr val="tx1"/>
                </a:solidFill>
                <a:effectLst/>
                <a:latin typeface="+mn-lt"/>
                <a:ea typeface="+mn-ea"/>
                <a:cs typeface="+mn-cs"/>
              </a:rPr>
              <a:t>- Physical and/or emotional neglect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657435-D01A-3E49-A143-8D6F72EF6A83}" type="slidenum">
              <a:rPr lang="en-US" smtClean="0"/>
              <a:t>9</a:t>
            </a:fld>
            <a:endParaRPr lang="en-US"/>
          </a:p>
        </p:txBody>
      </p:sp>
    </p:spTree>
    <p:extLst>
      <p:ext uri="{BB962C8B-B14F-4D97-AF65-F5344CB8AC3E}">
        <p14:creationId xmlns:p14="http://schemas.microsoft.com/office/powerpoint/2010/main" val="120970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FC1C5-25F3-E644-BD01-11C8E5FE27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2EDAF5-4200-A34B-A003-85D4E01BF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015BA1-3C0F-4F46-A55D-553A2D97D261}"/>
              </a:ext>
            </a:extLst>
          </p:cNvPr>
          <p:cNvSpPr>
            <a:spLocks noGrp="1"/>
          </p:cNvSpPr>
          <p:nvPr>
            <p:ph type="dt" sz="half" idx="10"/>
          </p:nvPr>
        </p:nvSpPr>
        <p:spPr/>
        <p:txBody>
          <a:bodyPr/>
          <a:lstStyle/>
          <a:p>
            <a:fld id="{48A87A34-81AB-432B-8DAE-1953F412C126}" type="datetimeFigureOut">
              <a:rPr lang="en-US" smtClean="0"/>
              <a:t>11/16/2020</a:t>
            </a:fld>
            <a:endParaRPr lang="en-US" dirty="0"/>
          </a:p>
        </p:txBody>
      </p:sp>
      <p:sp>
        <p:nvSpPr>
          <p:cNvPr id="5" name="Footer Placeholder 4">
            <a:extLst>
              <a:ext uri="{FF2B5EF4-FFF2-40B4-BE49-F238E27FC236}">
                <a16:creationId xmlns:a16="http://schemas.microsoft.com/office/drawing/2014/main" id="{2A7E325D-0A93-104A-A4AD-0341CDAB62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C131FD-A9D3-7B49-ACBB-6AC29D54632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17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BD52-3E94-3E43-ACDC-201A8046E7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EA2582-A0EA-2844-88FA-B7D7D01B8B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CD46C-9E72-9B4A-898C-017E3B729040}"/>
              </a:ext>
            </a:extLst>
          </p:cNvPr>
          <p:cNvSpPr>
            <a:spLocks noGrp="1"/>
          </p:cNvSpPr>
          <p:nvPr>
            <p:ph type="dt" sz="half" idx="10"/>
          </p:nvPr>
        </p:nvSpPr>
        <p:spPr/>
        <p:txBody>
          <a:bodyPr/>
          <a:lstStyle/>
          <a:p>
            <a:fld id="{48A87A34-81AB-432B-8DAE-1953F412C126}" type="datetimeFigureOut">
              <a:rPr lang="en-US" smtClean="0"/>
              <a:t>11/16/2020</a:t>
            </a:fld>
            <a:endParaRPr lang="en-US" dirty="0"/>
          </a:p>
        </p:txBody>
      </p:sp>
      <p:sp>
        <p:nvSpPr>
          <p:cNvPr id="5" name="Footer Placeholder 4">
            <a:extLst>
              <a:ext uri="{FF2B5EF4-FFF2-40B4-BE49-F238E27FC236}">
                <a16:creationId xmlns:a16="http://schemas.microsoft.com/office/drawing/2014/main" id="{46449C27-7D6A-DB4F-A55D-23C5CB26D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4EAFC7-C40A-A641-BF37-5C58E84E62D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220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66E5B3-72C4-5944-85D4-BEACBD4BDA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EF7DB-9981-344B-9D84-2996F2EDC2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281D-AEB0-4246-A5F5-1E22C30AFB96}"/>
              </a:ext>
            </a:extLst>
          </p:cNvPr>
          <p:cNvSpPr>
            <a:spLocks noGrp="1"/>
          </p:cNvSpPr>
          <p:nvPr>
            <p:ph type="dt" sz="half" idx="10"/>
          </p:nvPr>
        </p:nvSpPr>
        <p:spPr/>
        <p:txBody>
          <a:bodyPr/>
          <a:lstStyle/>
          <a:p>
            <a:fld id="{48A87A34-81AB-432B-8DAE-1953F412C126}" type="datetimeFigureOut">
              <a:rPr lang="en-US" smtClean="0"/>
              <a:pPr/>
              <a:t>11/16/2020</a:t>
            </a:fld>
            <a:endParaRPr lang="en-US" dirty="0"/>
          </a:p>
        </p:txBody>
      </p:sp>
      <p:sp>
        <p:nvSpPr>
          <p:cNvPr id="5" name="Footer Placeholder 4">
            <a:extLst>
              <a:ext uri="{FF2B5EF4-FFF2-40B4-BE49-F238E27FC236}">
                <a16:creationId xmlns:a16="http://schemas.microsoft.com/office/drawing/2014/main" id="{B6BD1640-5A2A-BB46-8665-261A85294C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F5CF77-E436-EC4D-8407-857C9394219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346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8887-D45E-1542-BF25-19FA1009B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C631A2-60A7-5B47-B6BC-9C17B8ACB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5A7BA-013F-234D-8DD4-2F517DEDFCDA}"/>
              </a:ext>
            </a:extLst>
          </p:cNvPr>
          <p:cNvSpPr>
            <a:spLocks noGrp="1"/>
          </p:cNvSpPr>
          <p:nvPr>
            <p:ph type="dt" sz="half" idx="10"/>
          </p:nvPr>
        </p:nvSpPr>
        <p:spPr/>
        <p:txBody>
          <a:bodyPr/>
          <a:lstStyle/>
          <a:p>
            <a:fld id="{48A87A34-81AB-432B-8DAE-1953F412C126}" type="datetimeFigureOut">
              <a:rPr lang="en-US" smtClean="0"/>
              <a:t>11/16/2020</a:t>
            </a:fld>
            <a:endParaRPr lang="en-US" dirty="0"/>
          </a:p>
        </p:txBody>
      </p:sp>
      <p:sp>
        <p:nvSpPr>
          <p:cNvPr id="5" name="Footer Placeholder 4">
            <a:extLst>
              <a:ext uri="{FF2B5EF4-FFF2-40B4-BE49-F238E27FC236}">
                <a16:creationId xmlns:a16="http://schemas.microsoft.com/office/drawing/2014/main" id="{97504DC9-6AC7-FD4E-B3C9-DCB58BCAE7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75C84-BDC0-7F49-AF49-4E059885EE6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637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98D6-51F8-FC4D-9665-2A154F9F6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482A22-56E0-AB4E-A03A-AEC4B1CA9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374A7B-3CC8-C841-BF8B-0F5993148C3A}"/>
              </a:ext>
            </a:extLst>
          </p:cNvPr>
          <p:cNvSpPr>
            <a:spLocks noGrp="1"/>
          </p:cNvSpPr>
          <p:nvPr>
            <p:ph type="dt" sz="half" idx="10"/>
          </p:nvPr>
        </p:nvSpPr>
        <p:spPr/>
        <p:txBody>
          <a:bodyPr/>
          <a:lstStyle/>
          <a:p>
            <a:fld id="{48A87A34-81AB-432B-8DAE-1953F412C126}" type="datetimeFigureOut">
              <a:rPr lang="en-US" smtClean="0"/>
              <a:pPr/>
              <a:t>11/16/2020</a:t>
            </a:fld>
            <a:endParaRPr lang="en-US" dirty="0"/>
          </a:p>
        </p:txBody>
      </p:sp>
      <p:sp>
        <p:nvSpPr>
          <p:cNvPr id="5" name="Footer Placeholder 4">
            <a:extLst>
              <a:ext uri="{FF2B5EF4-FFF2-40B4-BE49-F238E27FC236}">
                <a16:creationId xmlns:a16="http://schemas.microsoft.com/office/drawing/2014/main" id="{0FA9D4F1-6B04-4A46-B170-BADC687322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D4382B-FBAD-6349-A92D-644955B577D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334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BD11-EEB7-9044-9F3C-25B64685A4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0945BF0-48C1-FE47-AE01-D136F1521E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C9C9BC-3A1D-0A47-B55F-6346F8E1C5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E29C4A-EC7F-294B-AE70-ED0FA26C2F7B}"/>
              </a:ext>
            </a:extLst>
          </p:cNvPr>
          <p:cNvSpPr>
            <a:spLocks noGrp="1"/>
          </p:cNvSpPr>
          <p:nvPr>
            <p:ph type="dt" sz="half" idx="10"/>
          </p:nvPr>
        </p:nvSpPr>
        <p:spPr/>
        <p:txBody>
          <a:bodyPr/>
          <a:lstStyle/>
          <a:p>
            <a:fld id="{48A87A34-81AB-432B-8DAE-1953F412C126}" type="datetimeFigureOut">
              <a:rPr lang="en-US" smtClean="0"/>
              <a:t>11/16/2020</a:t>
            </a:fld>
            <a:endParaRPr lang="en-US" dirty="0"/>
          </a:p>
        </p:txBody>
      </p:sp>
      <p:sp>
        <p:nvSpPr>
          <p:cNvPr id="6" name="Footer Placeholder 5">
            <a:extLst>
              <a:ext uri="{FF2B5EF4-FFF2-40B4-BE49-F238E27FC236}">
                <a16:creationId xmlns:a16="http://schemas.microsoft.com/office/drawing/2014/main" id="{E913A7C3-A376-6C49-9DA7-4F940B14B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7A9267-2597-C344-9700-9F4D2A6D519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574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AA0E-0962-4A41-8B6D-EA20F50EB1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791CDC-0C3E-8341-B79A-1106E36EB6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DF43E5-856A-CC49-8193-821C0834A5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0643C1-31C4-3249-9BD2-722EFFAC9A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EE7CB3-CBCE-5D4C-BBC7-6B8A021370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35B1E2-67E3-E648-B70F-0AD3952FBAAC}"/>
              </a:ext>
            </a:extLst>
          </p:cNvPr>
          <p:cNvSpPr>
            <a:spLocks noGrp="1"/>
          </p:cNvSpPr>
          <p:nvPr>
            <p:ph type="dt" sz="half" idx="10"/>
          </p:nvPr>
        </p:nvSpPr>
        <p:spPr/>
        <p:txBody>
          <a:bodyPr/>
          <a:lstStyle/>
          <a:p>
            <a:fld id="{48A87A34-81AB-432B-8DAE-1953F412C126}" type="datetimeFigureOut">
              <a:rPr lang="en-US" smtClean="0"/>
              <a:t>11/16/2020</a:t>
            </a:fld>
            <a:endParaRPr lang="en-US" dirty="0"/>
          </a:p>
        </p:txBody>
      </p:sp>
      <p:sp>
        <p:nvSpPr>
          <p:cNvPr id="8" name="Footer Placeholder 7">
            <a:extLst>
              <a:ext uri="{FF2B5EF4-FFF2-40B4-BE49-F238E27FC236}">
                <a16:creationId xmlns:a16="http://schemas.microsoft.com/office/drawing/2014/main" id="{97C5BB8C-CD6F-B04F-BB68-1BD40DDAB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2890207-202B-884A-809A-64977C82529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393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B442-91C0-7641-9891-2619334511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C265A1-F191-7C41-8001-B4ACE07E0244}"/>
              </a:ext>
            </a:extLst>
          </p:cNvPr>
          <p:cNvSpPr>
            <a:spLocks noGrp="1"/>
          </p:cNvSpPr>
          <p:nvPr>
            <p:ph type="dt" sz="half" idx="10"/>
          </p:nvPr>
        </p:nvSpPr>
        <p:spPr/>
        <p:txBody>
          <a:bodyPr/>
          <a:lstStyle/>
          <a:p>
            <a:fld id="{48A87A34-81AB-432B-8DAE-1953F412C126}" type="datetimeFigureOut">
              <a:rPr lang="en-US" smtClean="0"/>
              <a:t>11/16/2020</a:t>
            </a:fld>
            <a:endParaRPr lang="en-US" dirty="0"/>
          </a:p>
        </p:txBody>
      </p:sp>
      <p:sp>
        <p:nvSpPr>
          <p:cNvPr id="4" name="Footer Placeholder 3">
            <a:extLst>
              <a:ext uri="{FF2B5EF4-FFF2-40B4-BE49-F238E27FC236}">
                <a16:creationId xmlns:a16="http://schemas.microsoft.com/office/drawing/2014/main" id="{EF464849-350C-E542-975D-A57DF6FA75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7A71E6-04E6-0241-953C-53F1A26EC4D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124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ADE08C-C54A-CD4A-820B-0D8BE2A85923}"/>
              </a:ext>
            </a:extLst>
          </p:cNvPr>
          <p:cNvSpPr>
            <a:spLocks noGrp="1"/>
          </p:cNvSpPr>
          <p:nvPr>
            <p:ph type="dt" sz="half" idx="10"/>
          </p:nvPr>
        </p:nvSpPr>
        <p:spPr/>
        <p:txBody>
          <a:bodyPr/>
          <a:lstStyle/>
          <a:p>
            <a:fld id="{48A87A34-81AB-432B-8DAE-1953F412C126}" type="datetimeFigureOut">
              <a:rPr lang="en-US" smtClean="0"/>
              <a:t>11/16/2020</a:t>
            </a:fld>
            <a:endParaRPr lang="en-US" dirty="0"/>
          </a:p>
        </p:txBody>
      </p:sp>
      <p:sp>
        <p:nvSpPr>
          <p:cNvPr id="3" name="Footer Placeholder 2">
            <a:extLst>
              <a:ext uri="{FF2B5EF4-FFF2-40B4-BE49-F238E27FC236}">
                <a16:creationId xmlns:a16="http://schemas.microsoft.com/office/drawing/2014/main" id="{29DF7DA1-B649-6C45-984E-CF829B05B84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E3A6D0E-FC3F-CD46-9AA7-21359D5A984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167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7768-93B4-0F4D-A97F-EC7D39E63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C219A6-F504-EF4E-8260-F21D16B4BE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1BEE51-4B53-7A43-94F7-34C1B648C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F062A6-BDE3-5F4E-9A49-D562450BD74E}"/>
              </a:ext>
            </a:extLst>
          </p:cNvPr>
          <p:cNvSpPr>
            <a:spLocks noGrp="1"/>
          </p:cNvSpPr>
          <p:nvPr>
            <p:ph type="dt" sz="half" idx="10"/>
          </p:nvPr>
        </p:nvSpPr>
        <p:spPr/>
        <p:txBody>
          <a:bodyPr/>
          <a:lstStyle/>
          <a:p>
            <a:fld id="{48A87A34-81AB-432B-8DAE-1953F412C126}" type="datetimeFigureOut">
              <a:rPr lang="en-US" smtClean="0"/>
              <a:t>11/16/2020</a:t>
            </a:fld>
            <a:endParaRPr lang="en-US" dirty="0"/>
          </a:p>
        </p:txBody>
      </p:sp>
      <p:sp>
        <p:nvSpPr>
          <p:cNvPr id="6" name="Footer Placeholder 5">
            <a:extLst>
              <a:ext uri="{FF2B5EF4-FFF2-40B4-BE49-F238E27FC236}">
                <a16:creationId xmlns:a16="http://schemas.microsoft.com/office/drawing/2014/main" id="{1DACC5C6-8E2E-D447-9CD5-E412164BE04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90217C-0F00-7B4B-8331-8CA1F0C860C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792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DDB49-6658-9545-9FD8-E3D02B5D7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8C94A7-4449-3A4D-9AD3-B95870593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EB6BE3-022C-9743-9761-1455AC5E0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308209-8F1E-4943-8E14-6C1A51A35E69}"/>
              </a:ext>
            </a:extLst>
          </p:cNvPr>
          <p:cNvSpPr>
            <a:spLocks noGrp="1"/>
          </p:cNvSpPr>
          <p:nvPr>
            <p:ph type="dt" sz="half" idx="10"/>
          </p:nvPr>
        </p:nvSpPr>
        <p:spPr/>
        <p:txBody>
          <a:bodyPr/>
          <a:lstStyle/>
          <a:p>
            <a:fld id="{48A87A34-81AB-432B-8DAE-1953F412C126}" type="datetimeFigureOut">
              <a:rPr lang="en-US" smtClean="0"/>
              <a:t>11/16/2020</a:t>
            </a:fld>
            <a:endParaRPr lang="en-US" dirty="0"/>
          </a:p>
        </p:txBody>
      </p:sp>
      <p:sp>
        <p:nvSpPr>
          <p:cNvPr id="6" name="Footer Placeholder 5">
            <a:extLst>
              <a:ext uri="{FF2B5EF4-FFF2-40B4-BE49-F238E27FC236}">
                <a16:creationId xmlns:a16="http://schemas.microsoft.com/office/drawing/2014/main" id="{E5EA567C-38FD-FE4A-939A-0CB073CC1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176450-AF7D-1F47-AFE7-6B6B175843B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14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A2455-030E-954C-94B2-5226389FA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F1A613-70E0-8543-B3EE-3BC044C1A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C2106-3F9C-954D-9B9F-7A92994772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11/16/2020</a:t>
            </a:fld>
            <a:endParaRPr lang="en-US" dirty="0"/>
          </a:p>
        </p:txBody>
      </p:sp>
      <p:sp>
        <p:nvSpPr>
          <p:cNvPr id="5" name="Footer Placeholder 4">
            <a:extLst>
              <a:ext uri="{FF2B5EF4-FFF2-40B4-BE49-F238E27FC236}">
                <a16:creationId xmlns:a16="http://schemas.microsoft.com/office/drawing/2014/main" id="{905DC587-ABCE-164F-98C0-C4F270504B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92FA1BC-0573-1241-91DE-5C8C3B6246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337066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pbs.org/video/aces-overview-35403/"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QfWE9TD_b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m9CIJ74Oxw"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File:Retraumatization.pn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32.xml"/><Relationship Id="rId16" Type="http://schemas.openxmlformats.org/officeDocument/2006/relationships/diagramColors" Target="../diagrams/colors6.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ocialwork.buffalo.edu/resources/self-care-starter-kit.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2.tiff"/><Relationship Id="rId4" Type="http://schemas.openxmlformats.org/officeDocument/2006/relationships/hyperlink" Target="https://youtu.be/ZsaorjIo1Yc?t=54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socialwork.buffalo.edu/research/ittic" TargetMode="External"/><Relationship Id="rId3" Type="http://schemas.openxmlformats.org/officeDocument/2006/relationships/hyperlink" Target="http://www.theannainstitute.org/" TargetMode="External"/><Relationship Id="rId7" Type="http://schemas.openxmlformats.org/officeDocument/2006/relationships/hyperlink" Target="http://www.samhsa.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aceresponse.org/" TargetMode="External"/><Relationship Id="rId5" Type="http://schemas.openxmlformats.org/officeDocument/2006/relationships/hyperlink" Target="http://www.acestudy.org/" TargetMode="External"/><Relationship Id="rId10" Type="http://schemas.openxmlformats.org/officeDocument/2006/relationships/hyperlink" Target="http://www.sanctuaryweb.com/" TargetMode="External"/><Relationship Id="rId4" Type="http://schemas.openxmlformats.org/officeDocument/2006/relationships/hyperlink" Target="http://www.nctsnet.org/" TargetMode="External"/><Relationship Id="rId9" Type="http://schemas.openxmlformats.org/officeDocument/2006/relationships/hyperlink" Target="http://www.childtrauma.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ticiwny.org/director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cestudy.org/" TargetMode="External"/><Relationship Id="rId7" Type="http://schemas.openxmlformats.org/officeDocument/2006/relationships/hyperlink" Target="http://ticiwny.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twitter.com/hashtag/HurricaneHarvey?src=hashtag_click" TargetMode="External"/><Relationship Id="rId5" Type="http://schemas.openxmlformats.org/officeDocument/2006/relationships/hyperlink" Target="https://www.apa.org/monitor/2016/11/growth-trauma" TargetMode="External"/><Relationship Id="rId4" Type="http://schemas.openxmlformats.org/officeDocument/2006/relationships/hyperlink" Target="https://doi.org/10.1037/hum000018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1C00-2446-7441-8345-F3A09870B56F}"/>
              </a:ext>
            </a:extLst>
          </p:cNvPr>
          <p:cNvSpPr>
            <a:spLocks noGrp="1"/>
          </p:cNvSpPr>
          <p:nvPr>
            <p:ph type="ctrTitle"/>
          </p:nvPr>
        </p:nvSpPr>
        <p:spPr>
          <a:xfrm>
            <a:off x="166910" y="500872"/>
            <a:ext cx="11766884" cy="999744"/>
          </a:xfrm>
        </p:spPr>
        <p:txBody>
          <a:bodyPr>
            <a:noAutofit/>
          </a:bodyPr>
          <a:lstStyle/>
          <a:p>
            <a:pPr algn="ctr"/>
            <a:r>
              <a:rPr lang="en-US" sz="5400" b="1" dirty="0"/>
              <a:t>Trauma 101</a:t>
            </a:r>
          </a:p>
        </p:txBody>
      </p:sp>
      <p:pic>
        <p:nvPicPr>
          <p:cNvPr id="5" name="Picture 4">
            <a:extLst>
              <a:ext uri="{FF2B5EF4-FFF2-40B4-BE49-F238E27FC236}">
                <a16:creationId xmlns:a16="http://schemas.microsoft.com/office/drawing/2014/main" id="{7CADEB75-735A-FC4F-991B-6C8997C8F4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5327" y="1913252"/>
            <a:ext cx="5122435" cy="3104303"/>
          </a:xfrm>
          <a:prstGeom prst="rect">
            <a:avLst/>
          </a:prstGeom>
        </p:spPr>
      </p:pic>
      <p:sp>
        <p:nvSpPr>
          <p:cNvPr id="8" name="Rectangle 7">
            <a:extLst>
              <a:ext uri="{FF2B5EF4-FFF2-40B4-BE49-F238E27FC236}">
                <a16:creationId xmlns:a16="http://schemas.microsoft.com/office/drawing/2014/main" id="{58EF0F83-90DD-284E-AD86-11EDBDCDD7F6}"/>
              </a:ext>
            </a:extLst>
          </p:cNvPr>
          <p:cNvSpPr/>
          <p:nvPr/>
        </p:nvSpPr>
        <p:spPr>
          <a:xfrm>
            <a:off x="783408" y="1880355"/>
            <a:ext cx="5266944" cy="3170099"/>
          </a:xfrm>
          <a:prstGeom prst="rect">
            <a:avLst/>
          </a:prstGeom>
        </p:spPr>
        <p:txBody>
          <a:bodyPr wrap="square">
            <a:spAutoFit/>
          </a:bodyPr>
          <a:lstStyle/>
          <a:p>
            <a:r>
              <a:rPr lang="en-US" sz="4000" dirty="0"/>
              <a:t>what it is…</a:t>
            </a:r>
          </a:p>
          <a:p>
            <a:endParaRPr lang="en-US" sz="4000" dirty="0"/>
          </a:p>
          <a:p>
            <a:r>
              <a:rPr lang="en-US" sz="4000" dirty="0"/>
              <a:t>	why it matters…</a:t>
            </a:r>
            <a:br>
              <a:rPr lang="en-US" sz="4000" dirty="0"/>
            </a:br>
            <a:endParaRPr lang="en-US" sz="4000" dirty="0"/>
          </a:p>
          <a:p>
            <a:r>
              <a:rPr lang="en-US" sz="4000" dirty="0"/>
              <a:t>		and how to be…</a:t>
            </a:r>
          </a:p>
        </p:txBody>
      </p:sp>
      <p:sp>
        <p:nvSpPr>
          <p:cNvPr id="9" name="Rectangle 8">
            <a:extLst>
              <a:ext uri="{FF2B5EF4-FFF2-40B4-BE49-F238E27FC236}">
                <a16:creationId xmlns:a16="http://schemas.microsoft.com/office/drawing/2014/main" id="{0F7093C1-C59E-E240-B69D-EB1BF66E9565}"/>
              </a:ext>
            </a:extLst>
          </p:cNvPr>
          <p:cNvSpPr/>
          <p:nvPr/>
        </p:nvSpPr>
        <p:spPr>
          <a:xfrm>
            <a:off x="2502480" y="5430191"/>
            <a:ext cx="7095744" cy="830997"/>
          </a:xfrm>
          <a:prstGeom prst="rect">
            <a:avLst/>
          </a:prstGeom>
        </p:spPr>
        <p:txBody>
          <a:bodyPr wrap="square">
            <a:spAutoFit/>
          </a:bodyPr>
          <a:lstStyle/>
          <a:p>
            <a:pPr algn="ctr"/>
            <a:r>
              <a:rPr lang="en-US" sz="4800" b="1" dirty="0">
                <a:latin typeface="+mj-lt"/>
              </a:rPr>
              <a:t>Trauma-Informed</a:t>
            </a:r>
          </a:p>
        </p:txBody>
      </p:sp>
    </p:spTree>
    <p:extLst>
      <p:ext uri="{BB962C8B-B14F-4D97-AF65-F5344CB8AC3E}">
        <p14:creationId xmlns:p14="http://schemas.microsoft.com/office/powerpoint/2010/main" val="111445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CEFC6E36-0373-774F-BECA-009EA5F2484B}"/>
              </a:ext>
            </a:extLst>
          </p:cNvPr>
          <p:cNvSpPr txBox="1">
            <a:spLocks noChangeArrowheads="1"/>
          </p:cNvSpPr>
          <p:nvPr/>
        </p:nvSpPr>
        <p:spPr bwMode="auto">
          <a:xfrm>
            <a:off x="7360844" y="5813140"/>
            <a:ext cx="331844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900" i="1" dirty="0">
                <a:solidFill>
                  <a:srgbClr val="000000"/>
                </a:solidFill>
                <a:effectLst/>
                <a:ea typeface="Calibri" panose="020F0502020204030204" pitchFamily="34" charset="0"/>
              </a:rPr>
              <a:t>(</a:t>
            </a:r>
            <a:r>
              <a:rPr lang="en-US" sz="1000" i="1" dirty="0">
                <a:solidFill>
                  <a:srgbClr val="000000"/>
                </a:solidFill>
                <a:effectLst/>
                <a:ea typeface="Times New Roman" panose="02020603050405020304" pitchFamily="18" charset="0"/>
                <a:cs typeface="Times New Roman" panose="02020603050405020304" pitchFamily="18" charset="0"/>
              </a:rPr>
              <a:t>The Center for Disease Control and Prevention, 2015)</a:t>
            </a:r>
            <a:endParaRPr lang="en-US" sz="1200" dirty="0">
              <a:solidFill>
                <a:srgbClr val="000000"/>
              </a:solidFill>
              <a:effectLst/>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itle 3">
            <a:extLst>
              <a:ext uri="{FF2B5EF4-FFF2-40B4-BE49-F238E27FC236}">
                <a16:creationId xmlns:a16="http://schemas.microsoft.com/office/drawing/2014/main" id="{E81AC4DC-34B7-3B43-80A1-D5CDC0682CCA}"/>
              </a:ext>
            </a:extLst>
          </p:cNvPr>
          <p:cNvSpPr>
            <a:spLocks noGrp="1"/>
          </p:cNvSpPr>
          <p:nvPr>
            <p:ph type="title"/>
          </p:nvPr>
        </p:nvSpPr>
        <p:spPr/>
        <p:txBody>
          <a:bodyPr/>
          <a:lstStyle/>
          <a:p>
            <a:pPr algn="ctr"/>
            <a:r>
              <a:rPr lang="en-US" dirty="0"/>
              <a:t>Adverse Childhood Experiences (ACEs)</a:t>
            </a:r>
          </a:p>
        </p:txBody>
      </p:sp>
      <p:pic>
        <p:nvPicPr>
          <p:cNvPr id="9" name="Picture 8" descr="C:\Users\sagreen\AppData\Local\Microsoft\Windows\Temporary Internet Files\Content.Outlook\O4MIZT6K\health-outcomes.png">
            <a:extLst>
              <a:ext uri="{FF2B5EF4-FFF2-40B4-BE49-F238E27FC236}">
                <a16:creationId xmlns:a16="http://schemas.microsoft.com/office/drawing/2014/main" id="{DBD79F35-4970-9A44-BFF2-1FDC0930DDA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2749" y="1690688"/>
            <a:ext cx="5814632" cy="4122452"/>
          </a:xfrm>
          <a:prstGeom prst="rect">
            <a:avLst/>
          </a:prstGeom>
          <a:noFill/>
          <a:ln>
            <a:noFill/>
          </a:ln>
        </p:spPr>
      </p:pic>
      <p:pic>
        <p:nvPicPr>
          <p:cNvPr id="10" name="Picture 9" descr="https://publichealth.gwu.edu/sites/default/files/downloads/Redstone-Center/BCR_PairOfACEsTree_CClicense.png">
            <a:extLst>
              <a:ext uri="{FF2B5EF4-FFF2-40B4-BE49-F238E27FC236}">
                <a16:creationId xmlns:a16="http://schemas.microsoft.com/office/drawing/2014/main" id="{FAE32B8D-63D2-8245-8B92-D7747B92439E}"/>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619" y="1690688"/>
            <a:ext cx="5741734" cy="4122452"/>
          </a:xfrm>
          <a:prstGeom prst="rect">
            <a:avLst/>
          </a:prstGeom>
          <a:noFill/>
          <a:ln>
            <a:noFill/>
          </a:ln>
        </p:spPr>
      </p:pic>
      <p:sp>
        <p:nvSpPr>
          <p:cNvPr id="6" name="Text Box 2">
            <a:extLst>
              <a:ext uri="{FF2B5EF4-FFF2-40B4-BE49-F238E27FC236}">
                <a16:creationId xmlns:a16="http://schemas.microsoft.com/office/drawing/2014/main" id="{EBEAB5A8-0611-44ED-BF28-D9263F10C6E3}"/>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76751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81DC000-E06C-0941-98F6-0F43D35F1644}"/>
              </a:ext>
            </a:extLst>
          </p:cNvPr>
          <p:cNvSpPr>
            <a:spLocks noGrp="1"/>
          </p:cNvSpPr>
          <p:nvPr>
            <p:ph type="body" sz="half" idx="2"/>
          </p:nvPr>
        </p:nvSpPr>
        <p:spPr>
          <a:xfrm>
            <a:off x="574742" y="1734919"/>
            <a:ext cx="5209370" cy="4963593"/>
          </a:xfrm>
        </p:spPr>
        <p:txBody>
          <a:bodyPr>
            <a:normAutofit fontScale="77500" lnSpcReduction="20000"/>
          </a:bodyPr>
          <a:lstStyle/>
          <a:p>
            <a:pPr>
              <a:lnSpc>
                <a:spcPct val="120000"/>
              </a:lnSpc>
            </a:pPr>
            <a:r>
              <a:rPr lang="en-US" sz="2900" b="1" dirty="0"/>
              <a:t>Dr. Vincent </a:t>
            </a:r>
            <a:r>
              <a:rPr lang="en-US" sz="2900" b="1" dirty="0" err="1"/>
              <a:t>Felitti</a:t>
            </a:r>
            <a:endParaRPr lang="en-US" sz="2900" b="1" dirty="0"/>
          </a:p>
          <a:p>
            <a:pPr marL="457200" indent="-457200">
              <a:lnSpc>
                <a:spcPct val="120000"/>
              </a:lnSpc>
              <a:buFontTx/>
              <a:buChar char="-"/>
            </a:pPr>
            <a:r>
              <a:rPr lang="en-US" sz="2900" dirty="0"/>
              <a:t>Internist &amp; ACE study co-author</a:t>
            </a:r>
          </a:p>
          <a:p>
            <a:pPr marL="457200" indent="-457200">
              <a:lnSpc>
                <a:spcPct val="120000"/>
              </a:lnSpc>
              <a:buFontTx/>
              <a:buChar char="-"/>
            </a:pPr>
            <a:r>
              <a:rPr lang="en-US" sz="2900" dirty="0"/>
              <a:t>Kaiser Permanente</a:t>
            </a:r>
          </a:p>
          <a:p>
            <a:pPr>
              <a:lnSpc>
                <a:spcPct val="120000"/>
              </a:lnSpc>
            </a:pPr>
            <a:r>
              <a:rPr lang="en-US" sz="2900" b="1" dirty="0"/>
              <a:t>Roxy Foster</a:t>
            </a:r>
          </a:p>
          <a:p>
            <a:pPr marL="457200" indent="-457200">
              <a:lnSpc>
                <a:spcPct val="120000"/>
              </a:lnSpc>
              <a:buFontTx/>
              <a:buChar char="-"/>
            </a:pPr>
            <a:r>
              <a:rPr lang="en-US" sz="2900" dirty="0"/>
              <a:t>Director of Prevention Initiatives</a:t>
            </a:r>
          </a:p>
          <a:p>
            <a:pPr marL="457200" indent="-457200">
              <a:lnSpc>
                <a:spcPct val="120000"/>
              </a:lnSpc>
              <a:buFontTx/>
              <a:buChar char="-"/>
            </a:pPr>
            <a:r>
              <a:rPr lang="en-US" sz="2900" dirty="0"/>
              <a:t>Minnesota Communities Caring for Children</a:t>
            </a:r>
          </a:p>
          <a:p>
            <a:pPr>
              <a:lnSpc>
                <a:spcPct val="120000"/>
              </a:lnSpc>
            </a:pPr>
            <a:r>
              <a:rPr lang="en-US" sz="2900" b="1" dirty="0"/>
              <a:t>Janelle Kendal</a:t>
            </a:r>
          </a:p>
          <a:p>
            <a:pPr marL="457200" indent="-457200">
              <a:lnSpc>
                <a:spcPct val="120000"/>
              </a:lnSpc>
              <a:buFontTx/>
              <a:buChar char="-"/>
            </a:pPr>
            <a:r>
              <a:rPr lang="en-US" sz="2900" dirty="0"/>
              <a:t>Sterns County Attorney</a:t>
            </a:r>
          </a:p>
          <a:p>
            <a:pPr>
              <a:lnSpc>
                <a:spcPct val="120000"/>
              </a:lnSpc>
            </a:pPr>
            <a:endParaRPr lang="en-US" sz="2900" dirty="0"/>
          </a:p>
          <a:p>
            <a:pPr>
              <a:lnSpc>
                <a:spcPct val="120000"/>
              </a:lnSpc>
            </a:pPr>
            <a:r>
              <a:rPr lang="en-US" sz="1900" dirty="0">
                <a:solidFill>
                  <a:srgbClr val="1A5787"/>
                </a:solidFill>
                <a:hlinkClick r:id="rId3">
                  <a:extLst>
                    <a:ext uri="{A12FA001-AC4F-418D-AE19-62706E023703}">
                      <ahyp:hlinkClr xmlns:ahyp="http://schemas.microsoft.com/office/drawing/2018/hyperlinkcolor" val="tx"/>
                    </a:ext>
                  </a:extLst>
                </a:hlinkClick>
              </a:rPr>
              <a:t>ACEs Overview Video Link</a:t>
            </a:r>
          </a:p>
        </p:txBody>
      </p:sp>
      <p:pic>
        <p:nvPicPr>
          <p:cNvPr id="7" name="Picture 2" descr="ACEs have a tremendous impact on future violence victimization, perpetration and lifelong health and opportunity.">
            <a:extLst>
              <a:ext uri="{FF2B5EF4-FFF2-40B4-BE49-F238E27FC236}">
                <a16:creationId xmlns:a16="http://schemas.microsoft.com/office/drawing/2014/main" id="{285468F9-A1D7-504C-8FFC-8F0A4BEAF1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8416" y="2318809"/>
            <a:ext cx="5895368" cy="34015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31EF984-8D01-9841-A6F3-EF6156A86A2A}"/>
              </a:ext>
            </a:extLst>
          </p:cNvPr>
          <p:cNvSpPr/>
          <p:nvPr/>
        </p:nvSpPr>
        <p:spPr>
          <a:xfrm>
            <a:off x="6208687" y="5720316"/>
            <a:ext cx="5474825" cy="276999"/>
          </a:xfrm>
          <a:prstGeom prst="rect">
            <a:avLst/>
          </a:prstGeom>
        </p:spPr>
        <p:txBody>
          <a:bodyPr wrap="square">
            <a:spAutoFit/>
          </a:bodyPr>
          <a:lstStyle/>
          <a:p>
            <a:pPr algn="ctr"/>
            <a:r>
              <a:rPr lang="en-US" sz="1200" dirty="0"/>
              <a:t>(Center for Disease Control and Prevention, 2019)</a:t>
            </a:r>
          </a:p>
        </p:txBody>
      </p:sp>
      <p:sp>
        <p:nvSpPr>
          <p:cNvPr id="3" name="Title 2">
            <a:extLst>
              <a:ext uri="{FF2B5EF4-FFF2-40B4-BE49-F238E27FC236}">
                <a16:creationId xmlns:a16="http://schemas.microsoft.com/office/drawing/2014/main" id="{D7C67E50-1AD7-004D-80EC-F170C74BE19E}"/>
              </a:ext>
            </a:extLst>
          </p:cNvPr>
          <p:cNvSpPr>
            <a:spLocks noGrp="1"/>
          </p:cNvSpPr>
          <p:nvPr>
            <p:ph type="title"/>
          </p:nvPr>
        </p:nvSpPr>
        <p:spPr>
          <a:xfrm>
            <a:off x="843725" y="350875"/>
            <a:ext cx="10388193" cy="1000720"/>
          </a:xfrm>
        </p:spPr>
        <p:txBody>
          <a:bodyPr/>
          <a:lstStyle/>
          <a:p>
            <a:pPr algn="ctr"/>
            <a:r>
              <a:rPr lang="en-US" sz="4400" dirty="0">
                <a:solidFill>
                  <a:prstClr val="black"/>
                </a:solidFill>
              </a:rPr>
              <a:t>Impacts of ACEs</a:t>
            </a:r>
            <a:endParaRPr lang="en-US" dirty="0"/>
          </a:p>
        </p:txBody>
      </p:sp>
      <p:sp>
        <p:nvSpPr>
          <p:cNvPr id="6" name="Text Box 2">
            <a:extLst>
              <a:ext uri="{FF2B5EF4-FFF2-40B4-BE49-F238E27FC236}">
                <a16:creationId xmlns:a16="http://schemas.microsoft.com/office/drawing/2014/main" id="{E52F3314-7C88-46BE-8916-727DA25C8413}"/>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7784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C1AD07D-66E6-804C-9121-BE98C0C502A3}"/>
              </a:ext>
            </a:extLst>
          </p:cNvPr>
          <p:cNvSpPr>
            <a:spLocks noGrp="1"/>
          </p:cNvSpPr>
          <p:nvPr>
            <p:ph idx="1"/>
          </p:nvPr>
        </p:nvSpPr>
        <p:spPr>
          <a:xfrm>
            <a:off x="305207" y="1975907"/>
            <a:ext cx="6619849" cy="4206855"/>
          </a:xfrm>
        </p:spPr>
        <p:txBody>
          <a:bodyPr>
            <a:normAutofit/>
          </a:bodyPr>
          <a:lstStyle/>
          <a:p>
            <a:pPr marL="0" indent="0">
              <a:buNone/>
            </a:pPr>
            <a:endParaRPr lang="en-US" sz="3200" b="1" dirty="0"/>
          </a:p>
          <a:p>
            <a:pPr marL="0" indent="0">
              <a:buNone/>
            </a:pPr>
            <a:r>
              <a:rPr lang="en-US" sz="3200" b="1" dirty="0"/>
              <a:t>Impairs one’s ability to integrate…</a:t>
            </a:r>
          </a:p>
          <a:p>
            <a:pPr marL="0" indent="0">
              <a:buNone/>
            </a:pPr>
            <a:endParaRPr lang="en-US" sz="3200" b="1" dirty="0">
              <a:solidFill>
                <a:schemeClr val="accent2">
                  <a:lumMod val="60000"/>
                  <a:lumOff val="40000"/>
                </a:schemeClr>
              </a:solidFill>
            </a:endParaRPr>
          </a:p>
          <a:p>
            <a:pPr marL="0" indent="0" algn="ctr">
              <a:buNone/>
            </a:pPr>
            <a:r>
              <a:rPr lang="en-US" sz="3200" b="1" dirty="0">
                <a:solidFill>
                  <a:schemeClr val="accent2">
                    <a:lumMod val="75000"/>
                  </a:schemeClr>
                </a:solidFill>
              </a:rPr>
              <a:t>Experiences</a:t>
            </a:r>
            <a:r>
              <a:rPr lang="en-US" sz="3200" b="1" dirty="0"/>
              <a:t>, </a:t>
            </a:r>
            <a:r>
              <a:rPr lang="en-US" sz="3200" b="1" dirty="0">
                <a:solidFill>
                  <a:srgbClr val="008B3F"/>
                </a:solidFill>
              </a:rPr>
              <a:t>Ideas</a:t>
            </a:r>
            <a:r>
              <a:rPr lang="en-US" sz="3200" b="1" dirty="0">
                <a:solidFill>
                  <a:schemeClr val="accent5">
                    <a:lumMod val="60000"/>
                    <a:lumOff val="40000"/>
                  </a:schemeClr>
                </a:solidFill>
              </a:rPr>
              <a:t> </a:t>
            </a:r>
            <a:r>
              <a:rPr lang="en-US" sz="3200" b="1" dirty="0"/>
              <a:t>and</a:t>
            </a:r>
            <a:r>
              <a:rPr lang="en-US" sz="3200" b="1" dirty="0">
                <a:solidFill>
                  <a:schemeClr val="accent5">
                    <a:lumMod val="60000"/>
                    <a:lumOff val="40000"/>
                  </a:schemeClr>
                </a:solidFill>
              </a:rPr>
              <a:t> </a:t>
            </a:r>
            <a:r>
              <a:rPr lang="en-US" sz="3200" b="1" dirty="0">
                <a:solidFill>
                  <a:schemeClr val="accent1">
                    <a:lumMod val="75000"/>
                  </a:schemeClr>
                </a:solidFill>
              </a:rPr>
              <a:t>Emotions</a:t>
            </a:r>
          </a:p>
          <a:p>
            <a:pPr marL="0" indent="0">
              <a:buNone/>
            </a:pPr>
            <a:endParaRPr lang="en-US" sz="3200" b="1" dirty="0"/>
          </a:p>
          <a:p>
            <a:pPr marL="0" indent="0" algn="r">
              <a:buNone/>
            </a:pPr>
            <a:r>
              <a:rPr lang="en-US" sz="3200" b="1" dirty="0"/>
              <a:t>with life events. </a:t>
            </a:r>
          </a:p>
          <a:p>
            <a:pPr marL="0" indent="0" algn="r">
              <a:buNone/>
            </a:pPr>
            <a:endParaRPr lang="en-US" sz="3200" b="1" dirty="0"/>
          </a:p>
        </p:txBody>
      </p:sp>
      <p:pic>
        <p:nvPicPr>
          <p:cNvPr id="2" name="Picture 1">
            <a:extLst>
              <a:ext uri="{FF2B5EF4-FFF2-40B4-BE49-F238E27FC236}">
                <a16:creationId xmlns:a16="http://schemas.microsoft.com/office/drawing/2014/main" id="{07A115CF-FB42-8648-BAFE-4958458081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6783" y="2579076"/>
            <a:ext cx="3785206" cy="3028165"/>
          </a:xfrm>
          <a:prstGeom prst="rect">
            <a:avLst/>
          </a:prstGeom>
        </p:spPr>
      </p:pic>
      <p:sp>
        <p:nvSpPr>
          <p:cNvPr id="6" name="Title 5">
            <a:extLst>
              <a:ext uri="{FF2B5EF4-FFF2-40B4-BE49-F238E27FC236}">
                <a16:creationId xmlns:a16="http://schemas.microsoft.com/office/drawing/2014/main" id="{DC3E86D2-F742-D446-B5BA-99187AF547E1}"/>
              </a:ext>
            </a:extLst>
          </p:cNvPr>
          <p:cNvSpPr>
            <a:spLocks noGrp="1"/>
          </p:cNvSpPr>
          <p:nvPr>
            <p:ph type="title"/>
          </p:nvPr>
        </p:nvSpPr>
        <p:spPr/>
        <p:txBody>
          <a:bodyPr/>
          <a:lstStyle/>
          <a:p>
            <a:pPr algn="ctr"/>
            <a:r>
              <a:rPr lang="en-US" dirty="0"/>
              <a:t>Overwhelming one’s ability to cope</a:t>
            </a:r>
          </a:p>
        </p:txBody>
      </p:sp>
      <p:sp>
        <p:nvSpPr>
          <p:cNvPr id="5" name="Text Box 2">
            <a:extLst>
              <a:ext uri="{FF2B5EF4-FFF2-40B4-BE49-F238E27FC236}">
                <a16:creationId xmlns:a16="http://schemas.microsoft.com/office/drawing/2014/main" id="{FA09E8C0-96D8-4AAC-A7C2-2CE36C24DF8E}"/>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0416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4A70-42BF-374D-AD09-98B4D8063A7C}"/>
              </a:ext>
            </a:extLst>
          </p:cNvPr>
          <p:cNvSpPr>
            <a:spLocks noGrp="1"/>
          </p:cNvSpPr>
          <p:nvPr>
            <p:ph type="title"/>
          </p:nvPr>
        </p:nvSpPr>
        <p:spPr>
          <a:xfrm>
            <a:off x="824133" y="2282893"/>
            <a:ext cx="4986130" cy="951538"/>
          </a:xfrm>
        </p:spPr>
        <p:txBody>
          <a:bodyPr/>
          <a:lstStyle/>
          <a:p>
            <a:pPr algn="ctr"/>
            <a:r>
              <a:rPr lang="en-US" b="1" dirty="0"/>
              <a:t>Trauma is real…</a:t>
            </a:r>
          </a:p>
        </p:txBody>
      </p:sp>
      <p:sp>
        <p:nvSpPr>
          <p:cNvPr id="3" name="Content Placeholder 2">
            <a:extLst>
              <a:ext uri="{FF2B5EF4-FFF2-40B4-BE49-F238E27FC236}">
                <a16:creationId xmlns:a16="http://schemas.microsoft.com/office/drawing/2014/main" id="{20B73975-0A05-5247-A4DD-1C0AEBC108D4}"/>
              </a:ext>
            </a:extLst>
          </p:cNvPr>
          <p:cNvSpPr>
            <a:spLocks noGrp="1"/>
          </p:cNvSpPr>
          <p:nvPr>
            <p:ph idx="1"/>
          </p:nvPr>
        </p:nvSpPr>
        <p:spPr>
          <a:xfrm>
            <a:off x="403718" y="3577622"/>
            <a:ext cx="5826960" cy="1756621"/>
          </a:xfrm>
        </p:spPr>
        <p:txBody>
          <a:bodyPr>
            <a:normAutofit/>
          </a:bodyPr>
          <a:lstStyle/>
          <a:p>
            <a:pPr marL="0" indent="0" algn="ctr">
              <a:buNone/>
            </a:pPr>
            <a:r>
              <a:rPr lang="en-US" sz="2800" b="1" dirty="0"/>
              <a:t>The Story of Tonier “</a:t>
            </a:r>
            <a:r>
              <a:rPr lang="en-US" sz="2800" b="1" dirty="0" err="1"/>
              <a:t>Neen</a:t>
            </a:r>
            <a:r>
              <a:rPr lang="en-US" sz="2800" b="1" dirty="0"/>
              <a:t>” Cain.</a:t>
            </a:r>
          </a:p>
          <a:p>
            <a:pPr marL="0" indent="0">
              <a:buNone/>
            </a:pPr>
            <a:endParaRPr lang="en-US" sz="2800" dirty="0"/>
          </a:p>
          <a:p>
            <a:pPr marL="0" indent="0" algn="ctr">
              <a:buNone/>
            </a:pPr>
            <a:r>
              <a:rPr lang="en-US" sz="2400" dirty="0">
                <a:hlinkClick r:id="rId3">
                  <a:extLst>
                    <a:ext uri="{A12FA001-AC4F-418D-AE19-62706E023703}">
                      <ahyp:hlinkClr xmlns:ahyp="http://schemas.microsoft.com/office/drawing/2018/hyperlinkcolor" val="tx"/>
                    </a:ext>
                  </a:extLst>
                </a:hlinkClick>
              </a:rPr>
              <a:t>Documentary Trailer Link</a:t>
            </a:r>
            <a:endParaRPr lang="en-US" sz="2400" dirty="0"/>
          </a:p>
        </p:txBody>
      </p:sp>
      <p:pic>
        <p:nvPicPr>
          <p:cNvPr id="4" name="Picture 3">
            <a:extLst>
              <a:ext uri="{FF2B5EF4-FFF2-40B4-BE49-F238E27FC236}">
                <a16:creationId xmlns:a16="http://schemas.microsoft.com/office/drawing/2014/main" id="{A709555F-5FE3-E441-9840-14EDB706C3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5779" y="569020"/>
            <a:ext cx="4452732" cy="6017205"/>
          </a:xfrm>
          <a:prstGeom prst="rect">
            <a:avLst/>
          </a:prstGeom>
          <a:effectLst>
            <a:softEdge rad="63500"/>
          </a:effectLst>
        </p:spPr>
      </p:pic>
      <p:sp>
        <p:nvSpPr>
          <p:cNvPr id="5" name="Text Box 2">
            <a:extLst>
              <a:ext uri="{FF2B5EF4-FFF2-40B4-BE49-F238E27FC236}">
                <a16:creationId xmlns:a16="http://schemas.microsoft.com/office/drawing/2014/main" id="{AD93BBC8-40C0-45FB-B99A-718F6CFAAFA1}"/>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7181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5ADD-10BC-514F-B682-2C459D282BCA}"/>
              </a:ext>
            </a:extLst>
          </p:cNvPr>
          <p:cNvSpPr>
            <a:spLocks noGrp="1"/>
          </p:cNvSpPr>
          <p:nvPr>
            <p:ph type="title"/>
          </p:nvPr>
        </p:nvSpPr>
        <p:spPr/>
        <p:txBody>
          <a:bodyPr/>
          <a:lstStyle/>
          <a:p>
            <a:pPr algn="ctr"/>
            <a:r>
              <a:rPr lang="en-US" dirty="0"/>
              <a:t>Historical Trauma</a:t>
            </a:r>
          </a:p>
        </p:txBody>
      </p:sp>
      <p:sp>
        <p:nvSpPr>
          <p:cNvPr id="3" name="Content Placeholder 2">
            <a:extLst>
              <a:ext uri="{FF2B5EF4-FFF2-40B4-BE49-F238E27FC236}">
                <a16:creationId xmlns:a16="http://schemas.microsoft.com/office/drawing/2014/main" id="{FEB10558-DDAF-AD45-A48C-0C6357D501DD}"/>
              </a:ext>
            </a:extLst>
          </p:cNvPr>
          <p:cNvSpPr>
            <a:spLocks noGrp="1"/>
          </p:cNvSpPr>
          <p:nvPr>
            <p:ph idx="1"/>
          </p:nvPr>
        </p:nvSpPr>
        <p:spPr>
          <a:xfrm>
            <a:off x="739144" y="1690688"/>
            <a:ext cx="10713712" cy="2384868"/>
          </a:xfrm>
        </p:spPr>
        <p:txBody>
          <a:bodyPr>
            <a:normAutofit fontScale="55000" lnSpcReduction="20000"/>
          </a:bodyPr>
          <a:lstStyle/>
          <a:p>
            <a:pPr marL="0" indent="0" algn="ctr">
              <a:lnSpc>
                <a:spcPct val="170000"/>
              </a:lnSpc>
              <a:buNone/>
            </a:pPr>
            <a:r>
              <a:rPr lang="en-US" dirty="0"/>
              <a:t>Decedents of those who have trauma histories may also experience trauma reactions.</a:t>
            </a:r>
          </a:p>
          <a:p>
            <a:pPr marL="0" indent="0" algn="ctr">
              <a:lnSpc>
                <a:spcPct val="170000"/>
              </a:lnSpc>
              <a:buNone/>
            </a:pPr>
            <a:r>
              <a:rPr lang="en-US" dirty="0"/>
              <a:t>People can become “transformed” by their traumatic experiences .</a:t>
            </a:r>
          </a:p>
          <a:p>
            <a:pPr marL="0" indent="0" algn="ctr">
              <a:lnSpc>
                <a:spcPct val="170000"/>
              </a:lnSpc>
              <a:buNone/>
            </a:pPr>
            <a:r>
              <a:rPr lang="en-US" dirty="0"/>
              <a:t>Whole cultural groups may become impacted.</a:t>
            </a:r>
          </a:p>
          <a:p>
            <a:pPr marL="0" indent="0" algn="ctr">
              <a:lnSpc>
                <a:spcPct val="170000"/>
              </a:lnSpc>
              <a:buNone/>
            </a:pPr>
            <a:r>
              <a:rPr lang="en-US" dirty="0"/>
              <a:t>These biological transformations may now be described as PTSD and Complex PTSD (for prolonged traumas).</a:t>
            </a:r>
          </a:p>
          <a:p>
            <a:pPr marL="0" indent="0" algn="ctr">
              <a:lnSpc>
                <a:spcPct val="170000"/>
              </a:lnSpc>
              <a:buNone/>
            </a:pPr>
            <a:r>
              <a:rPr lang="en-US" dirty="0"/>
              <a:t>For example, the genocide of a family’s ancestors may leave  “soul wounds” for generations.</a:t>
            </a:r>
          </a:p>
        </p:txBody>
      </p:sp>
      <p:pic>
        <p:nvPicPr>
          <p:cNvPr id="5" name="Content Placeholder 3" descr="historical.png">
            <a:extLst>
              <a:ext uri="{FF2B5EF4-FFF2-40B4-BE49-F238E27FC236}">
                <a16:creationId xmlns:a16="http://schemas.microsoft.com/office/drawing/2014/main" id="{7DA20A44-DE5B-1F48-B5DE-4F31DBFBA0EF}"/>
              </a:ext>
            </a:extLst>
          </p:cNvPr>
          <p:cNvPicPr>
            <a:picLocks noChangeAspect="1"/>
          </p:cNvPicPr>
          <p:nvPr/>
        </p:nvPicPr>
        <p:blipFill>
          <a:blip r:embed="rId3" cstate="email">
            <a:extLst>
              <a:ext uri="{28A0092B-C50C-407E-A947-70E740481C1C}">
                <a14:useLocalDpi xmlns:a14="http://schemas.microsoft.com/office/drawing/2010/main"/>
              </a:ext>
            </a:extLst>
          </a:blip>
          <a:srcRect t="-29017" b="-29017"/>
          <a:stretch>
            <a:fillRect/>
          </a:stretch>
        </p:blipFill>
        <p:spPr>
          <a:xfrm>
            <a:off x="2573804" y="3588664"/>
            <a:ext cx="7044392" cy="3676025"/>
          </a:xfrm>
          <a:prstGeom prst="rect">
            <a:avLst/>
          </a:prstGeom>
        </p:spPr>
      </p:pic>
      <p:sp>
        <p:nvSpPr>
          <p:cNvPr id="6" name="Text Box 2">
            <a:extLst>
              <a:ext uri="{FF2B5EF4-FFF2-40B4-BE49-F238E27FC236}">
                <a16:creationId xmlns:a16="http://schemas.microsoft.com/office/drawing/2014/main" id="{A5ADBE88-3C70-4351-A960-A7D85CA50F5F}"/>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93682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4EEC-C4B5-4B4B-8BC0-8E7B78A6BF43}"/>
              </a:ext>
            </a:extLst>
          </p:cNvPr>
          <p:cNvSpPr>
            <a:spLocks noGrp="1"/>
          </p:cNvSpPr>
          <p:nvPr>
            <p:ph type="title"/>
          </p:nvPr>
        </p:nvSpPr>
        <p:spPr/>
        <p:txBody>
          <a:bodyPr/>
          <a:lstStyle/>
          <a:p>
            <a:pPr algn="ctr"/>
            <a:r>
              <a:rPr lang="en-US" dirty="0"/>
              <a:t>The Second Pandemic: Racial Injustices</a:t>
            </a:r>
          </a:p>
        </p:txBody>
      </p:sp>
      <p:pic>
        <p:nvPicPr>
          <p:cNvPr id="7" name="Picture 6">
            <a:extLst>
              <a:ext uri="{FF2B5EF4-FFF2-40B4-BE49-F238E27FC236}">
                <a16:creationId xmlns:a16="http://schemas.microsoft.com/office/drawing/2014/main" id="{366AE9CF-B024-B14C-AC40-A4677DB534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0637" y="1690688"/>
            <a:ext cx="8710724" cy="4558613"/>
          </a:xfrm>
          <a:prstGeom prst="rect">
            <a:avLst/>
          </a:prstGeom>
        </p:spPr>
      </p:pic>
      <p:sp>
        <p:nvSpPr>
          <p:cNvPr id="8" name="TextBox 7">
            <a:extLst>
              <a:ext uri="{FF2B5EF4-FFF2-40B4-BE49-F238E27FC236}">
                <a16:creationId xmlns:a16="http://schemas.microsoft.com/office/drawing/2014/main" id="{0691FCF2-0C82-E746-8305-E2A4AE9F1A63}"/>
              </a:ext>
            </a:extLst>
          </p:cNvPr>
          <p:cNvSpPr txBox="1"/>
          <p:nvPr/>
        </p:nvSpPr>
        <p:spPr>
          <a:xfrm>
            <a:off x="4112924" y="6249301"/>
            <a:ext cx="3966150" cy="369332"/>
          </a:xfrm>
          <a:prstGeom prst="rect">
            <a:avLst/>
          </a:prstGeom>
          <a:noFill/>
        </p:spPr>
        <p:txBody>
          <a:bodyPr wrap="none" rtlCol="0">
            <a:spAutoFit/>
          </a:bodyPr>
          <a:lstStyle/>
          <a:p>
            <a:r>
              <a:rPr lang="en-US" dirty="0"/>
              <a:t>(Southern Poverty Law Center, 2017)</a:t>
            </a:r>
          </a:p>
        </p:txBody>
      </p:sp>
      <p:sp>
        <p:nvSpPr>
          <p:cNvPr id="5" name="Text Box 2">
            <a:extLst>
              <a:ext uri="{FF2B5EF4-FFF2-40B4-BE49-F238E27FC236}">
                <a16:creationId xmlns:a16="http://schemas.microsoft.com/office/drawing/2014/main" id="{3E8D0A6C-89CF-4E1A-A408-781760C6F75C}"/>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3936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8806-9962-E54F-B97F-2C6310AF0D82}"/>
              </a:ext>
            </a:extLst>
          </p:cNvPr>
          <p:cNvSpPr>
            <a:spLocks noGrp="1"/>
          </p:cNvSpPr>
          <p:nvPr>
            <p:ph type="title"/>
          </p:nvPr>
        </p:nvSpPr>
        <p:spPr/>
        <p:txBody>
          <a:bodyPr/>
          <a:lstStyle/>
          <a:p>
            <a:pPr algn="ctr"/>
            <a:r>
              <a:rPr lang="en-US" dirty="0"/>
              <a:t>Fear Responses</a:t>
            </a:r>
          </a:p>
        </p:txBody>
      </p:sp>
      <p:sp>
        <p:nvSpPr>
          <p:cNvPr id="5" name="Content Placeholder 2">
            <a:extLst>
              <a:ext uri="{FF2B5EF4-FFF2-40B4-BE49-F238E27FC236}">
                <a16:creationId xmlns:a16="http://schemas.microsoft.com/office/drawing/2014/main" id="{AE2EDEDD-A748-EF47-B0E6-4374A6A6D7CF}"/>
              </a:ext>
            </a:extLst>
          </p:cNvPr>
          <p:cNvSpPr>
            <a:spLocks noGrp="1"/>
          </p:cNvSpPr>
          <p:nvPr>
            <p:ph idx="1"/>
          </p:nvPr>
        </p:nvSpPr>
        <p:spPr>
          <a:xfrm>
            <a:off x="838200" y="1951803"/>
            <a:ext cx="10515600" cy="1349238"/>
          </a:xfrm>
        </p:spPr>
        <p:txBody>
          <a:bodyPr/>
          <a:lstStyle/>
          <a:p>
            <a:pPr marL="0" indent="0">
              <a:buNone/>
            </a:pPr>
            <a:r>
              <a:rPr lang="en-US" sz="2400" dirty="0"/>
              <a:t>When we perceive something as a threat, the amygdala activates and generates a fear response—commonly referred to as the “</a:t>
            </a:r>
            <a:r>
              <a:rPr lang="en-US" sz="2400" b="1" dirty="0">
                <a:solidFill>
                  <a:srgbClr val="1A5787"/>
                </a:solidFill>
              </a:rPr>
              <a:t>fight, flight or freeze</a:t>
            </a:r>
            <a:r>
              <a:rPr lang="en-US" sz="2400" dirty="0">
                <a:solidFill>
                  <a:srgbClr val="666666"/>
                </a:solidFill>
              </a:rPr>
              <a:t>”</a:t>
            </a:r>
            <a:r>
              <a:rPr lang="en-US" sz="2400" b="1" dirty="0">
                <a:solidFill>
                  <a:srgbClr val="666666"/>
                </a:solidFill>
              </a:rPr>
              <a:t> </a:t>
            </a:r>
            <a:r>
              <a:rPr lang="en-US" sz="2400" dirty="0"/>
              <a:t>or stress response.</a:t>
            </a:r>
            <a:endParaRPr lang="en-US" dirty="0"/>
          </a:p>
        </p:txBody>
      </p:sp>
      <p:pic>
        <p:nvPicPr>
          <p:cNvPr id="6" name="Picture 5">
            <a:extLst>
              <a:ext uri="{FF2B5EF4-FFF2-40B4-BE49-F238E27FC236}">
                <a16:creationId xmlns:a16="http://schemas.microsoft.com/office/drawing/2014/main" id="{C6C87276-4BB2-5B49-A2FE-79458EA244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0218" y="3730133"/>
            <a:ext cx="2790967" cy="2790967"/>
          </a:xfrm>
          <a:prstGeom prst="rect">
            <a:avLst/>
          </a:prstGeom>
        </p:spPr>
      </p:pic>
      <p:pic>
        <p:nvPicPr>
          <p:cNvPr id="7" name="Picture 2" descr="Grizzly Bear standing on rock vector clipart image - Free stock ...">
            <a:extLst>
              <a:ext uri="{FF2B5EF4-FFF2-40B4-BE49-F238E27FC236}">
                <a16:creationId xmlns:a16="http://schemas.microsoft.com/office/drawing/2014/main" id="{41432418-64A9-DD47-914B-705A431A83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1185" y="2523052"/>
            <a:ext cx="3228264" cy="46118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A3EC22F-6AD4-824B-BEDC-3783AE7A9639}"/>
              </a:ext>
            </a:extLst>
          </p:cNvPr>
          <p:cNvSpPr/>
          <p:nvPr/>
        </p:nvSpPr>
        <p:spPr>
          <a:xfrm>
            <a:off x="7681084" y="6269758"/>
            <a:ext cx="4399666" cy="338554"/>
          </a:xfrm>
          <a:prstGeom prst="rect">
            <a:avLst/>
          </a:prstGeom>
        </p:spPr>
        <p:txBody>
          <a:bodyPr wrap="none">
            <a:spAutoFit/>
          </a:bodyPr>
          <a:lstStyle/>
          <a:p>
            <a:pPr algn="r"/>
            <a:r>
              <a:rPr lang="en-US" sz="1600" dirty="0">
                <a:solidFill>
                  <a:schemeClr val="tx1">
                    <a:lumMod val="75000"/>
                  </a:schemeClr>
                </a:solidFill>
              </a:rPr>
              <a:t>(Burke-Harris, 2014; </a:t>
            </a:r>
            <a:r>
              <a:rPr lang="en-US" sz="1600" dirty="0" err="1">
                <a:solidFill>
                  <a:schemeClr val="tx1">
                    <a:lumMod val="75000"/>
                  </a:schemeClr>
                </a:solidFill>
              </a:rPr>
              <a:t>Klinic</a:t>
            </a:r>
            <a:r>
              <a:rPr lang="en-US" sz="1600" dirty="0">
                <a:solidFill>
                  <a:schemeClr val="tx1">
                    <a:lumMod val="75000"/>
                  </a:schemeClr>
                </a:solidFill>
              </a:rPr>
              <a:t>, 2013; Pessoa, 2011)</a:t>
            </a:r>
          </a:p>
        </p:txBody>
      </p:sp>
      <p:sp>
        <p:nvSpPr>
          <p:cNvPr id="9" name="Text Box 2">
            <a:extLst>
              <a:ext uri="{FF2B5EF4-FFF2-40B4-BE49-F238E27FC236}">
                <a16:creationId xmlns:a16="http://schemas.microsoft.com/office/drawing/2014/main" id="{99CBB429-729E-4B20-8A2F-F1177ECB27CA}"/>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33719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429AFE1-84D2-7D48-B8AD-3AF2DB0E1484}"/>
              </a:ext>
            </a:extLst>
          </p:cNvPr>
          <p:cNvSpPr txBox="1">
            <a:spLocks noGrp="1"/>
          </p:cNvSpPr>
          <p:nvPr>
            <p:ph sz="half" idx="1"/>
          </p:nvPr>
        </p:nvSpPr>
        <p:spPr>
          <a:xfrm>
            <a:off x="584752" y="2327755"/>
            <a:ext cx="4621696" cy="3520964"/>
          </a:xfrm>
          <a:prstGeom prst="rect">
            <a:avLst/>
          </a:prstGeom>
          <a:noFill/>
        </p:spPr>
        <p:txBody>
          <a:bodyPr wrap="square" rtlCol="0">
            <a:spAutoFit/>
          </a:bodyPr>
          <a:lstStyle/>
          <a:p>
            <a:pPr marL="0" indent="0">
              <a:buNone/>
            </a:pPr>
            <a:r>
              <a:rPr lang="en-US" sz="2800" b="1" dirty="0"/>
              <a:t>Dr. Daniel Siegel</a:t>
            </a:r>
          </a:p>
          <a:p>
            <a:endParaRPr lang="en-US" sz="2800" dirty="0"/>
          </a:p>
          <a:p>
            <a:pPr>
              <a:buFontTx/>
              <a:buChar char="-"/>
            </a:pPr>
            <a:r>
              <a:rPr lang="en-US" sz="2400" dirty="0"/>
              <a:t>Hand Model of the Brain</a:t>
            </a:r>
          </a:p>
          <a:p>
            <a:pPr>
              <a:buFontTx/>
              <a:buChar char="-"/>
            </a:pPr>
            <a:r>
              <a:rPr lang="en-US" sz="2400" dirty="0"/>
              <a:t>Building Neural Circuits for Resilience and Kindness</a:t>
            </a:r>
          </a:p>
          <a:p>
            <a:pPr>
              <a:buFontTx/>
              <a:buChar char="-"/>
            </a:pPr>
            <a:r>
              <a:rPr lang="en-US" sz="2400" dirty="0"/>
              <a:t>Recognizing a “flipped lid”</a:t>
            </a:r>
          </a:p>
          <a:p>
            <a:pPr marL="0" indent="0">
              <a:buNone/>
            </a:pPr>
            <a:endParaRPr lang="en-US" sz="2400" dirty="0"/>
          </a:p>
          <a:p>
            <a:pPr>
              <a:buFontTx/>
              <a:buChar char="-"/>
            </a:pPr>
            <a:r>
              <a:rPr lang="en-US" sz="1600" dirty="0">
                <a:hlinkClick r:id="rId3">
                  <a:extLst>
                    <a:ext uri="{A12FA001-AC4F-418D-AE19-62706E023703}">
                      <ahyp:hlinkClr xmlns:ahyp="http://schemas.microsoft.com/office/drawing/2018/hyperlinkcolor" val="tx"/>
                    </a:ext>
                  </a:extLst>
                </a:hlinkClick>
              </a:rPr>
              <a:t>Video Link</a:t>
            </a:r>
            <a:endParaRPr lang="en-US" sz="1600" dirty="0"/>
          </a:p>
        </p:txBody>
      </p:sp>
      <p:pic>
        <p:nvPicPr>
          <p:cNvPr id="6" name="Picture 2" descr="http://files.site-fusion.co.uk/webfusion153727/image/handbrain.jpg">
            <a:extLst>
              <a:ext uri="{FF2B5EF4-FFF2-40B4-BE49-F238E27FC236}">
                <a16:creationId xmlns:a16="http://schemas.microsoft.com/office/drawing/2014/main" id="{379E32BA-DA5F-E449-9CBD-BC2E2B978E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0158" y="2064435"/>
            <a:ext cx="6216205" cy="404760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6E8F1953-F041-F34B-ACFF-351001C0D1DF}"/>
              </a:ext>
            </a:extLst>
          </p:cNvPr>
          <p:cNvSpPr>
            <a:spLocks noGrp="1"/>
          </p:cNvSpPr>
          <p:nvPr>
            <p:ph type="title"/>
          </p:nvPr>
        </p:nvSpPr>
        <p:spPr/>
        <p:txBody>
          <a:bodyPr/>
          <a:lstStyle/>
          <a:p>
            <a:pPr algn="ctr"/>
            <a:r>
              <a:rPr lang="en-US" dirty="0"/>
              <a:t>Impacts on the Brain</a:t>
            </a:r>
          </a:p>
        </p:txBody>
      </p:sp>
      <p:sp>
        <p:nvSpPr>
          <p:cNvPr id="8" name="Text Box 2">
            <a:extLst>
              <a:ext uri="{FF2B5EF4-FFF2-40B4-BE49-F238E27FC236}">
                <a16:creationId xmlns:a16="http://schemas.microsoft.com/office/drawing/2014/main" id="{C3CCD306-8B43-47A2-925D-957EBA3ACDD2}"/>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45927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6DC0B-72F5-5741-9FF8-F96C22BAFF3A}"/>
              </a:ext>
            </a:extLst>
          </p:cNvPr>
          <p:cNvSpPr>
            <a:spLocks noGrp="1"/>
          </p:cNvSpPr>
          <p:nvPr>
            <p:ph type="title"/>
          </p:nvPr>
        </p:nvSpPr>
        <p:spPr/>
        <p:txBody>
          <a:bodyPr/>
          <a:lstStyle/>
          <a:p>
            <a:pPr algn="ctr"/>
            <a:r>
              <a:rPr lang="en-US" dirty="0"/>
              <a:t>What is “Re-traumatization”?</a:t>
            </a:r>
          </a:p>
        </p:txBody>
      </p:sp>
      <p:sp>
        <p:nvSpPr>
          <p:cNvPr id="3" name="Content Placeholder 2">
            <a:extLst>
              <a:ext uri="{FF2B5EF4-FFF2-40B4-BE49-F238E27FC236}">
                <a16:creationId xmlns:a16="http://schemas.microsoft.com/office/drawing/2014/main" id="{6312A5C0-773E-F444-B484-A76820C733D3}"/>
              </a:ext>
            </a:extLst>
          </p:cNvPr>
          <p:cNvSpPr>
            <a:spLocks noGrp="1"/>
          </p:cNvSpPr>
          <p:nvPr>
            <p:ph sz="half" idx="1"/>
          </p:nvPr>
        </p:nvSpPr>
        <p:spPr>
          <a:xfrm>
            <a:off x="592765" y="1690688"/>
            <a:ext cx="11006470" cy="1647935"/>
          </a:xfrm>
        </p:spPr>
        <p:txBody>
          <a:bodyPr/>
          <a:lstStyle/>
          <a:p>
            <a:pPr marL="0" indent="0" algn="ctr">
              <a:buClr>
                <a:srgbClr val="5EF0F7"/>
              </a:buClr>
              <a:buNone/>
            </a:pPr>
            <a:r>
              <a:rPr lang="en-US" dirty="0"/>
              <a:t>A situation, attitude, interaction, or environment that </a:t>
            </a:r>
            <a:r>
              <a:rPr lang="en-US" b="1" dirty="0">
                <a:solidFill>
                  <a:srgbClr val="1A5787"/>
                </a:solidFill>
              </a:rPr>
              <a:t>replicates the events or dynamics of the original trauma</a:t>
            </a:r>
            <a:r>
              <a:rPr lang="en-US" b="1" dirty="0"/>
              <a:t> </a:t>
            </a:r>
            <a:r>
              <a:rPr lang="en-US" dirty="0"/>
              <a:t>and triggers the overwhelming feelings and reactions associated with them</a:t>
            </a:r>
          </a:p>
          <a:p>
            <a:pPr>
              <a:buNone/>
            </a:pPr>
            <a:endParaRPr lang="en-US" sz="800" dirty="0">
              <a:solidFill>
                <a:schemeClr val="tx1"/>
              </a:solidFill>
            </a:endParaRPr>
          </a:p>
        </p:txBody>
      </p:sp>
      <p:sp>
        <p:nvSpPr>
          <p:cNvPr id="5" name="TextBox 4">
            <a:extLst>
              <a:ext uri="{FF2B5EF4-FFF2-40B4-BE49-F238E27FC236}">
                <a16:creationId xmlns:a16="http://schemas.microsoft.com/office/drawing/2014/main" id="{57EB9214-1A0A-874F-A3FD-8018952E9A67}"/>
              </a:ext>
            </a:extLst>
          </p:cNvPr>
          <p:cNvSpPr txBox="1"/>
          <p:nvPr/>
        </p:nvSpPr>
        <p:spPr>
          <a:xfrm>
            <a:off x="838200" y="3357435"/>
            <a:ext cx="5477540" cy="2534861"/>
          </a:xfrm>
          <a:prstGeom prst="rect">
            <a:avLst/>
          </a:prstGeom>
          <a:noFill/>
        </p:spPr>
        <p:txBody>
          <a:bodyPr wrap="square" rtlCol="0">
            <a:spAutoFit/>
          </a:bodyPr>
          <a:lstStyle/>
          <a:p>
            <a:pPr marL="285750" indent="-285750">
              <a:lnSpc>
                <a:spcPct val="150000"/>
              </a:lnSpc>
              <a:buClr>
                <a:schemeClr val="accent3">
                  <a:lumMod val="60000"/>
                  <a:lumOff val="40000"/>
                </a:schemeClr>
              </a:buClr>
              <a:buFontTx/>
              <a:buChar char="-"/>
              <a:defRPr/>
            </a:pPr>
            <a:r>
              <a:rPr lang="en-US" dirty="0"/>
              <a:t>Can be </a:t>
            </a:r>
            <a:r>
              <a:rPr lang="en-US" b="1" dirty="0">
                <a:solidFill>
                  <a:srgbClr val="1A5787"/>
                </a:solidFill>
              </a:rPr>
              <a:t>obvious - </a:t>
            </a:r>
            <a:r>
              <a:rPr lang="en-US" dirty="0"/>
              <a:t>or </a:t>
            </a:r>
            <a:r>
              <a:rPr lang="en-US" b="1" dirty="0">
                <a:solidFill>
                  <a:srgbClr val="1A5787"/>
                </a:solidFill>
              </a:rPr>
              <a:t>not so obvious</a:t>
            </a:r>
          </a:p>
          <a:p>
            <a:pPr>
              <a:lnSpc>
                <a:spcPct val="150000"/>
              </a:lnSpc>
              <a:buClr>
                <a:schemeClr val="accent3">
                  <a:lumMod val="60000"/>
                  <a:lumOff val="40000"/>
                </a:schemeClr>
              </a:buClr>
              <a:defRPr/>
            </a:pPr>
            <a:endParaRPr lang="en-US" b="1" dirty="0">
              <a:solidFill>
                <a:srgbClr val="1A5787"/>
              </a:solidFill>
            </a:endParaRPr>
          </a:p>
          <a:p>
            <a:pPr marL="285750" indent="-285750">
              <a:lnSpc>
                <a:spcPct val="150000"/>
              </a:lnSpc>
              <a:buClr>
                <a:schemeClr val="accent3">
                  <a:lumMod val="60000"/>
                  <a:lumOff val="40000"/>
                </a:schemeClr>
              </a:buClr>
              <a:buFontTx/>
              <a:buChar char="-"/>
              <a:defRPr/>
            </a:pPr>
            <a:r>
              <a:rPr lang="en-US" dirty="0"/>
              <a:t>Is </a:t>
            </a:r>
            <a:r>
              <a:rPr lang="en-US" b="1" dirty="0">
                <a:solidFill>
                  <a:srgbClr val="1A5787"/>
                </a:solidFill>
              </a:rPr>
              <a:t>usually unintentional </a:t>
            </a:r>
          </a:p>
          <a:p>
            <a:pPr>
              <a:lnSpc>
                <a:spcPct val="150000"/>
              </a:lnSpc>
              <a:buClr>
                <a:schemeClr val="accent3">
                  <a:lumMod val="60000"/>
                  <a:lumOff val="40000"/>
                </a:schemeClr>
              </a:buClr>
              <a:defRPr/>
            </a:pPr>
            <a:endParaRPr lang="en-US" b="1" dirty="0">
              <a:solidFill>
                <a:srgbClr val="1A5787"/>
              </a:solidFill>
            </a:endParaRPr>
          </a:p>
          <a:p>
            <a:pPr marL="285750" indent="-285750">
              <a:lnSpc>
                <a:spcPct val="150000"/>
              </a:lnSpc>
              <a:buClr>
                <a:schemeClr val="accent3">
                  <a:lumMod val="60000"/>
                  <a:lumOff val="40000"/>
                </a:schemeClr>
              </a:buClr>
              <a:buFontTx/>
              <a:buChar char="-"/>
              <a:defRPr/>
            </a:pPr>
            <a:r>
              <a:rPr lang="en-US" dirty="0"/>
              <a:t> Is </a:t>
            </a:r>
            <a:r>
              <a:rPr lang="en-US" b="1" dirty="0">
                <a:solidFill>
                  <a:srgbClr val="1A5787"/>
                </a:solidFill>
              </a:rPr>
              <a:t>always hurtful - </a:t>
            </a:r>
            <a:r>
              <a:rPr lang="en-US" dirty="0"/>
              <a:t>exacerbating the very symptoms that brought the person into services  </a:t>
            </a:r>
          </a:p>
        </p:txBody>
      </p:sp>
      <p:pic>
        <p:nvPicPr>
          <p:cNvPr id="6" name="Picture 5" descr="p-93">
            <a:extLst>
              <a:ext uri="{FF2B5EF4-FFF2-40B4-BE49-F238E27FC236}">
                <a16:creationId xmlns:a16="http://schemas.microsoft.com/office/drawing/2014/main" id="{21B15D6E-AD9E-AD4E-8B2F-436E31653A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10763" y="3168501"/>
            <a:ext cx="3111409" cy="3328225"/>
          </a:xfrm>
          <a:prstGeom prst="rect">
            <a:avLst/>
          </a:prstGeom>
          <a:noFill/>
          <a:ln w="9525">
            <a:noFill/>
            <a:miter lim="800000"/>
            <a:headEnd/>
            <a:tailEnd/>
          </a:ln>
        </p:spPr>
      </p:pic>
      <p:sp>
        <p:nvSpPr>
          <p:cNvPr id="7" name="Text Box 2">
            <a:extLst>
              <a:ext uri="{FF2B5EF4-FFF2-40B4-BE49-F238E27FC236}">
                <a16:creationId xmlns:a16="http://schemas.microsoft.com/office/drawing/2014/main" id="{3A73268C-DDF2-48A4-B928-7AC4B419FA54}"/>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Rectangle 7">
            <a:extLst>
              <a:ext uri="{FF2B5EF4-FFF2-40B4-BE49-F238E27FC236}">
                <a16:creationId xmlns:a16="http://schemas.microsoft.com/office/drawing/2014/main" id="{484A7148-DF57-4CD9-8721-929B44BF976D}"/>
              </a:ext>
            </a:extLst>
          </p:cNvPr>
          <p:cNvSpPr/>
          <p:nvPr/>
        </p:nvSpPr>
        <p:spPr>
          <a:xfrm>
            <a:off x="8485383" y="6489837"/>
            <a:ext cx="1562168" cy="276999"/>
          </a:xfrm>
          <a:prstGeom prst="rect">
            <a:avLst/>
          </a:prstGeom>
        </p:spPr>
        <p:txBody>
          <a:bodyPr wrap="square">
            <a:spAutoFit/>
          </a:bodyPr>
          <a:lstStyle/>
          <a:p>
            <a:r>
              <a:rPr lang="en-US" sz="1200" dirty="0"/>
              <a:t>(The Anna Institute)</a:t>
            </a:r>
          </a:p>
        </p:txBody>
      </p:sp>
    </p:spTree>
    <p:extLst>
      <p:ext uri="{BB962C8B-B14F-4D97-AF65-F5344CB8AC3E}">
        <p14:creationId xmlns:p14="http://schemas.microsoft.com/office/powerpoint/2010/main" val="325931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pic>
        <p:nvPicPr>
          <p:cNvPr id="4" name="Picture 3" descr="Retraumatization.png">
            <a:hlinkClick r:id="rId3"/>
            <a:extLst>
              <a:ext uri="{FF2B5EF4-FFF2-40B4-BE49-F238E27FC236}">
                <a16:creationId xmlns:a16="http://schemas.microsoft.com/office/drawing/2014/main" id="{AC80ABA2-12AE-B54E-95F5-8835664F8EE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2686928" y="346236"/>
            <a:ext cx="7513489" cy="5815413"/>
          </a:xfrm>
          <a:prstGeom prst="rect">
            <a:avLst/>
          </a:prstGeom>
          <a:noFill/>
          <a:ln>
            <a:noFill/>
          </a:ln>
        </p:spPr>
      </p:pic>
      <p:sp>
        <p:nvSpPr>
          <p:cNvPr id="3" name="Text Box 2">
            <a:extLst>
              <a:ext uri="{FF2B5EF4-FFF2-40B4-BE49-F238E27FC236}">
                <a16:creationId xmlns:a16="http://schemas.microsoft.com/office/drawing/2014/main" id="{BD7D33DB-BD96-476B-9B53-FBAC8806ABA2}"/>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Rectangle 4">
            <a:extLst>
              <a:ext uri="{FF2B5EF4-FFF2-40B4-BE49-F238E27FC236}">
                <a16:creationId xmlns:a16="http://schemas.microsoft.com/office/drawing/2014/main" id="{2ED8E790-DE5B-4DF1-95AF-64EE67E73138}"/>
              </a:ext>
            </a:extLst>
          </p:cNvPr>
          <p:cNvSpPr/>
          <p:nvPr/>
        </p:nvSpPr>
        <p:spPr>
          <a:xfrm>
            <a:off x="3845314" y="6234765"/>
            <a:ext cx="5474825" cy="276999"/>
          </a:xfrm>
          <a:prstGeom prst="rect">
            <a:avLst/>
          </a:prstGeom>
        </p:spPr>
        <p:txBody>
          <a:bodyPr wrap="square">
            <a:spAutoFit/>
          </a:bodyPr>
          <a:lstStyle/>
          <a:p>
            <a:pPr algn="ctr"/>
            <a:r>
              <a:rPr lang="en-US" sz="1200" dirty="0"/>
              <a:t>(Institute on Trauma and Trauma-Informed Care, 2015)</a:t>
            </a:r>
          </a:p>
        </p:txBody>
      </p:sp>
    </p:spTree>
    <p:extLst>
      <p:ext uri="{BB962C8B-B14F-4D97-AF65-F5344CB8AC3E}">
        <p14:creationId xmlns:p14="http://schemas.microsoft.com/office/powerpoint/2010/main" val="32311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BF890-65B1-DC40-91C3-8F6D0AE421FB}"/>
              </a:ext>
            </a:extLst>
          </p:cNvPr>
          <p:cNvSpPr>
            <a:spLocks noGrp="1"/>
          </p:cNvSpPr>
          <p:nvPr>
            <p:ph type="title"/>
          </p:nvPr>
        </p:nvSpPr>
        <p:spPr>
          <a:xfrm>
            <a:off x="0" y="2879639"/>
            <a:ext cx="12191999" cy="1293028"/>
          </a:xfrm>
        </p:spPr>
        <p:txBody>
          <a:bodyPr>
            <a:noAutofit/>
          </a:bodyPr>
          <a:lstStyle/>
          <a:p>
            <a:pPr algn="ctr"/>
            <a:r>
              <a:rPr lang="en-US" dirty="0"/>
              <a:t>Please take notice of self, other, </a:t>
            </a:r>
            <a:br>
              <a:rPr lang="en-US" dirty="0"/>
            </a:br>
            <a:r>
              <a:rPr lang="en-US" dirty="0"/>
              <a:t>community and the world.</a:t>
            </a:r>
          </a:p>
        </p:txBody>
      </p:sp>
      <p:sp>
        <p:nvSpPr>
          <p:cNvPr id="3" name="Text Box 2">
            <a:extLst>
              <a:ext uri="{FF2B5EF4-FFF2-40B4-BE49-F238E27FC236}">
                <a16:creationId xmlns:a16="http://schemas.microsoft.com/office/drawing/2014/main" id="{523DD796-3A6C-482E-9F2F-9F5F305797A4}"/>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2713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159B8EC-7F95-844B-BCFF-5003B062D26B}"/>
              </a:ext>
            </a:extLst>
          </p:cNvPr>
          <p:cNvSpPr>
            <a:spLocks noGrp="1"/>
          </p:cNvSpPr>
          <p:nvPr>
            <p:ph sz="quarter" idx="4"/>
          </p:nvPr>
        </p:nvSpPr>
        <p:spPr>
          <a:xfrm>
            <a:off x="511924" y="2290042"/>
            <a:ext cx="5334000" cy="3821378"/>
          </a:xfrm>
        </p:spPr>
        <p:txBody>
          <a:bodyPr>
            <a:noAutofit/>
          </a:bodyPr>
          <a:lstStyle/>
          <a:p>
            <a:pPr marL="0" indent="0">
              <a:buNone/>
            </a:pPr>
            <a:r>
              <a:rPr lang="en-US" sz="2400" b="1" dirty="0">
                <a:solidFill>
                  <a:srgbClr val="E2802B"/>
                </a:solidFill>
              </a:rPr>
              <a:t>Individuals </a:t>
            </a:r>
          </a:p>
          <a:p>
            <a:pPr marL="0" indent="0">
              <a:buNone/>
            </a:pPr>
            <a:r>
              <a:rPr lang="en-US" sz="2400" dirty="0"/>
              <a:t>who experience traumatic events.</a:t>
            </a:r>
          </a:p>
          <a:p>
            <a:pPr marL="0" indent="0">
              <a:buNone/>
            </a:pPr>
            <a:endParaRPr lang="en-US" sz="2400" dirty="0"/>
          </a:p>
          <a:p>
            <a:pPr marL="0" indent="0">
              <a:buNone/>
            </a:pPr>
            <a:r>
              <a:rPr lang="en-US" sz="2400" b="1" dirty="0">
                <a:solidFill>
                  <a:srgbClr val="008B3F"/>
                </a:solidFill>
              </a:rPr>
              <a:t>Service Providers </a:t>
            </a:r>
          </a:p>
          <a:p>
            <a:pPr marL="0" indent="0">
              <a:buNone/>
            </a:pPr>
            <a:r>
              <a:rPr lang="en-US" sz="2400" dirty="0"/>
              <a:t>working with those individuals.</a:t>
            </a:r>
          </a:p>
          <a:p>
            <a:pPr marL="0" indent="0">
              <a:buNone/>
            </a:pPr>
            <a:endParaRPr lang="en-US" sz="2400" dirty="0"/>
          </a:p>
          <a:p>
            <a:pPr marL="0" indent="0">
              <a:buNone/>
            </a:pPr>
            <a:r>
              <a:rPr lang="en-US" sz="2400" b="1" dirty="0">
                <a:solidFill>
                  <a:schemeClr val="accent1">
                    <a:lumMod val="75000"/>
                  </a:schemeClr>
                </a:solidFill>
              </a:rPr>
              <a:t>Public Health</a:t>
            </a:r>
          </a:p>
          <a:p>
            <a:pPr marL="0" indent="0">
              <a:buNone/>
            </a:pPr>
            <a:r>
              <a:rPr lang="en-US" sz="2400" dirty="0"/>
              <a:t>as a whole.</a:t>
            </a:r>
          </a:p>
        </p:txBody>
      </p:sp>
      <p:pic>
        <p:nvPicPr>
          <p:cNvPr id="8" name="Picture 7">
            <a:extLst>
              <a:ext uri="{FF2B5EF4-FFF2-40B4-BE49-F238E27FC236}">
                <a16:creationId xmlns:a16="http://schemas.microsoft.com/office/drawing/2014/main" id="{D7BBABEB-532D-B147-9B51-270EA2134B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43088" y="2448731"/>
            <a:ext cx="5287287" cy="3504001"/>
          </a:xfrm>
          <a:prstGeom prst="rect">
            <a:avLst/>
          </a:prstGeom>
        </p:spPr>
      </p:pic>
      <p:sp>
        <p:nvSpPr>
          <p:cNvPr id="10" name="Title 9">
            <a:extLst>
              <a:ext uri="{FF2B5EF4-FFF2-40B4-BE49-F238E27FC236}">
                <a16:creationId xmlns:a16="http://schemas.microsoft.com/office/drawing/2014/main" id="{232587D9-1277-B246-8CC7-4B8C6FABE7B9}"/>
              </a:ext>
            </a:extLst>
          </p:cNvPr>
          <p:cNvSpPr>
            <a:spLocks noGrp="1"/>
          </p:cNvSpPr>
          <p:nvPr>
            <p:ph type="title"/>
          </p:nvPr>
        </p:nvSpPr>
        <p:spPr/>
        <p:txBody>
          <a:bodyPr/>
          <a:lstStyle/>
          <a:p>
            <a:pPr algn="ctr"/>
            <a:r>
              <a:rPr lang="en-US" dirty="0"/>
              <a:t>Trauma and Adversity have real and significant impacts on…</a:t>
            </a:r>
          </a:p>
        </p:txBody>
      </p:sp>
      <p:sp>
        <p:nvSpPr>
          <p:cNvPr id="5" name="Text Box 2">
            <a:extLst>
              <a:ext uri="{FF2B5EF4-FFF2-40B4-BE49-F238E27FC236}">
                <a16:creationId xmlns:a16="http://schemas.microsoft.com/office/drawing/2014/main" id="{253E679A-8763-42FD-B704-AB33302C08FB}"/>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42460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8" name="Slide Text">
            <a:extLst>
              <a:ext uri="{FF2B5EF4-FFF2-40B4-BE49-F238E27FC236}">
                <a16:creationId xmlns:a16="http://schemas.microsoft.com/office/drawing/2014/main" id="{A91AAFD1-F514-704A-BCAE-873FE69ADD4E}"/>
              </a:ext>
            </a:extLst>
          </p:cNvPr>
          <p:cNvSpPr txBox="1">
            <a:spLocks/>
          </p:cNvSpPr>
          <p:nvPr/>
        </p:nvSpPr>
        <p:spPr>
          <a:xfrm>
            <a:off x="220575" y="2469280"/>
            <a:ext cx="6836717" cy="3211551"/>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600" dirty="0"/>
              <a:t>We stop asking…</a:t>
            </a:r>
          </a:p>
          <a:p>
            <a:endParaRPr lang="en-US" sz="3600" dirty="0"/>
          </a:p>
          <a:p>
            <a:r>
              <a:rPr lang="en-US" sz="3600" dirty="0"/>
              <a:t>	“What is </a:t>
            </a:r>
            <a:r>
              <a:rPr lang="en-US" sz="3600" b="1" dirty="0">
                <a:solidFill>
                  <a:schemeClr val="accent1">
                    <a:lumMod val="75000"/>
                  </a:schemeClr>
                </a:solidFill>
              </a:rPr>
              <a:t>wrong</a:t>
            </a:r>
            <a:r>
              <a:rPr lang="en-US" sz="3600" dirty="0">
                <a:solidFill>
                  <a:schemeClr val="accent6">
                    <a:lumMod val="20000"/>
                    <a:lumOff val="80000"/>
                  </a:schemeClr>
                </a:solidFill>
              </a:rPr>
              <a:t> </a:t>
            </a:r>
            <a:r>
              <a:rPr lang="en-US" sz="3600" dirty="0"/>
              <a:t>with this person?”</a:t>
            </a:r>
          </a:p>
          <a:p>
            <a:endParaRPr lang="en-US" sz="3600" dirty="0"/>
          </a:p>
          <a:p>
            <a:r>
              <a:rPr lang="en-US" sz="3600" dirty="0"/>
              <a:t>And begin asking…</a:t>
            </a:r>
          </a:p>
          <a:p>
            <a:endParaRPr lang="en-US" sz="3600" dirty="0"/>
          </a:p>
          <a:p>
            <a:r>
              <a:rPr lang="en-US" sz="3600" dirty="0"/>
              <a:t>	“What </a:t>
            </a:r>
            <a:r>
              <a:rPr lang="en-US" sz="3600" b="1" dirty="0">
                <a:solidFill>
                  <a:srgbClr val="E2802B"/>
                </a:solidFill>
              </a:rPr>
              <a:t>happened</a:t>
            </a:r>
            <a:r>
              <a:rPr lang="en-US" sz="3600" dirty="0">
                <a:solidFill>
                  <a:schemeClr val="accent6">
                    <a:lumMod val="20000"/>
                    <a:lumOff val="80000"/>
                  </a:schemeClr>
                </a:solidFill>
              </a:rPr>
              <a:t> </a:t>
            </a:r>
            <a:r>
              <a:rPr lang="en-US" sz="3600" dirty="0"/>
              <a:t>to this person?”</a:t>
            </a:r>
          </a:p>
        </p:txBody>
      </p:sp>
      <p:sp>
        <p:nvSpPr>
          <p:cNvPr id="10" name="Title 9">
            <a:extLst>
              <a:ext uri="{FF2B5EF4-FFF2-40B4-BE49-F238E27FC236}">
                <a16:creationId xmlns:a16="http://schemas.microsoft.com/office/drawing/2014/main" id="{13B848D8-2C11-C243-979E-5C619765092D}"/>
              </a:ext>
            </a:extLst>
          </p:cNvPr>
          <p:cNvSpPr>
            <a:spLocks noGrp="1"/>
          </p:cNvSpPr>
          <p:nvPr>
            <p:ph type="title"/>
          </p:nvPr>
        </p:nvSpPr>
        <p:spPr/>
        <p:txBody>
          <a:bodyPr/>
          <a:lstStyle/>
          <a:p>
            <a:pPr algn="ctr"/>
            <a:r>
              <a:rPr lang="en-US" dirty="0"/>
              <a:t>Trauma-Informed Care</a:t>
            </a:r>
          </a:p>
        </p:txBody>
      </p:sp>
      <p:pic>
        <p:nvPicPr>
          <p:cNvPr id="11" name="Picture 10">
            <a:extLst>
              <a:ext uri="{FF2B5EF4-FFF2-40B4-BE49-F238E27FC236}">
                <a16:creationId xmlns:a16="http://schemas.microsoft.com/office/drawing/2014/main" id="{B09B61BA-0F88-FB46-89DC-C8AC2B905F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3927" y="2363095"/>
            <a:ext cx="4610204" cy="3423920"/>
          </a:xfrm>
          <a:prstGeom prst="rect">
            <a:avLst/>
          </a:prstGeom>
        </p:spPr>
      </p:pic>
      <p:sp>
        <p:nvSpPr>
          <p:cNvPr id="5" name="Text Box 2">
            <a:extLst>
              <a:ext uri="{FF2B5EF4-FFF2-40B4-BE49-F238E27FC236}">
                <a16:creationId xmlns:a16="http://schemas.microsoft.com/office/drawing/2014/main" id="{CB7CA176-F465-434E-A233-8C3083E7DA28}"/>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09173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14" name="Slide Text">
            <a:extLst>
              <a:ext uri="{FF2B5EF4-FFF2-40B4-BE49-F238E27FC236}">
                <a16:creationId xmlns:a16="http://schemas.microsoft.com/office/drawing/2014/main" id="{7AB53A72-7426-DB49-B9A6-BF10B5B5D316}"/>
              </a:ext>
            </a:extLst>
          </p:cNvPr>
          <p:cNvSpPr txBox="1">
            <a:spLocks/>
          </p:cNvSpPr>
          <p:nvPr/>
        </p:nvSpPr>
        <p:spPr>
          <a:xfrm>
            <a:off x="530817" y="1543926"/>
            <a:ext cx="5850193" cy="4874961"/>
          </a:xfrm>
          <a:prstGeom prst="rect">
            <a:avLst/>
          </a:prstGeom>
        </p:spPr>
        <p:txBody>
          <a:bodyPr vert="horz" lIns="91440" tIns="45720" rIns="91440" bIns="45720" rtlCol="0" anchor="b">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20000"/>
              </a:lnSpc>
            </a:pPr>
            <a:r>
              <a:rPr lang="en-US" sz="9600" b="1" dirty="0"/>
              <a:t>Trauma-Informed:</a:t>
            </a:r>
          </a:p>
          <a:p>
            <a:pPr>
              <a:lnSpc>
                <a:spcPct val="120000"/>
              </a:lnSpc>
            </a:pPr>
            <a:r>
              <a:rPr lang="en-US" sz="4800" b="1" dirty="0"/>
              <a:t>- </a:t>
            </a:r>
            <a:r>
              <a:rPr lang="en-US" sz="8000" dirty="0"/>
              <a:t>Entire community.</a:t>
            </a:r>
          </a:p>
          <a:p>
            <a:pPr>
              <a:lnSpc>
                <a:spcPct val="120000"/>
              </a:lnSpc>
            </a:pPr>
            <a:endParaRPr lang="en-US" sz="4800" b="1" dirty="0"/>
          </a:p>
          <a:p>
            <a:pPr>
              <a:lnSpc>
                <a:spcPct val="120000"/>
              </a:lnSpc>
            </a:pPr>
            <a:r>
              <a:rPr lang="en-US" sz="9600" b="1" dirty="0"/>
              <a:t>Trauma-Sensitive:</a:t>
            </a:r>
          </a:p>
          <a:p>
            <a:pPr>
              <a:lnSpc>
                <a:spcPct val="120000"/>
              </a:lnSpc>
            </a:pPr>
            <a:r>
              <a:rPr lang="en-US" sz="4800" b="1" dirty="0"/>
              <a:t>- </a:t>
            </a:r>
            <a:r>
              <a:rPr lang="en-US" sz="8000" dirty="0"/>
              <a:t>Roles such as teachers, case workers, direct support professionals (DSPs), employers, politicians, job coaches.</a:t>
            </a:r>
          </a:p>
          <a:p>
            <a:pPr>
              <a:lnSpc>
                <a:spcPct val="120000"/>
              </a:lnSpc>
            </a:pPr>
            <a:endParaRPr lang="en-US" sz="4800" b="1" dirty="0"/>
          </a:p>
          <a:p>
            <a:pPr>
              <a:lnSpc>
                <a:spcPct val="120000"/>
              </a:lnSpc>
            </a:pPr>
            <a:r>
              <a:rPr lang="en-US" sz="9600" b="1" dirty="0"/>
              <a:t>Trauma-Specific:</a:t>
            </a:r>
          </a:p>
          <a:p>
            <a:pPr>
              <a:lnSpc>
                <a:spcPct val="120000"/>
              </a:lnSpc>
            </a:pPr>
            <a:r>
              <a:rPr lang="en-US" sz="8000" b="1" dirty="0"/>
              <a:t>- </a:t>
            </a:r>
            <a:r>
              <a:rPr lang="en-US" sz="8000" dirty="0"/>
              <a:t>Licensed Clinical Social Workers (LCSWs), Psychologists, Psychiatrists who are trained in trauma treatment.</a:t>
            </a:r>
          </a:p>
        </p:txBody>
      </p:sp>
      <p:pic>
        <p:nvPicPr>
          <p:cNvPr id="16" name="Picture 15">
            <a:extLst>
              <a:ext uri="{FF2B5EF4-FFF2-40B4-BE49-F238E27FC236}">
                <a16:creationId xmlns:a16="http://schemas.microsoft.com/office/drawing/2014/main" id="{1075A170-E0FB-5E49-9D07-F208C80339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3096" y="1791086"/>
            <a:ext cx="4073741" cy="4227691"/>
          </a:xfrm>
          <a:prstGeom prst="rect">
            <a:avLst/>
          </a:prstGeom>
        </p:spPr>
      </p:pic>
      <p:sp>
        <p:nvSpPr>
          <p:cNvPr id="17" name="TextBox 16">
            <a:extLst>
              <a:ext uri="{FF2B5EF4-FFF2-40B4-BE49-F238E27FC236}">
                <a16:creationId xmlns:a16="http://schemas.microsoft.com/office/drawing/2014/main" id="{FD206A9B-732F-0C45-B483-E6D681A84878}"/>
              </a:ext>
            </a:extLst>
          </p:cNvPr>
          <p:cNvSpPr txBox="1"/>
          <p:nvPr/>
        </p:nvSpPr>
        <p:spPr>
          <a:xfrm>
            <a:off x="7501647" y="6018777"/>
            <a:ext cx="3687063" cy="407804"/>
          </a:xfrm>
          <a:prstGeom prst="rect">
            <a:avLst/>
          </a:prstGeom>
          <a:noFill/>
        </p:spPr>
        <p:txBody>
          <a:bodyPr wrap="square" rtlCol="0">
            <a:spAutoFit/>
          </a:bodyPr>
          <a:lstStyle/>
          <a:p>
            <a:pPr algn="ctr"/>
            <a:r>
              <a:rPr lang="en-US" sz="1050" dirty="0"/>
              <a:t>(Institute on Trauma and Trauma-Informed Care, 2019)</a:t>
            </a:r>
          </a:p>
          <a:p>
            <a:pPr algn="ctr"/>
            <a:endParaRPr lang="en-US" sz="1000" dirty="0"/>
          </a:p>
        </p:txBody>
      </p:sp>
      <p:sp>
        <p:nvSpPr>
          <p:cNvPr id="4" name="Title 3">
            <a:extLst>
              <a:ext uri="{FF2B5EF4-FFF2-40B4-BE49-F238E27FC236}">
                <a16:creationId xmlns:a16="http://schemas.microsoft.com/office/drawing/2014/main" id="{566C93E7-FDFD-0B49-8789-CF0BB968EA3D}"/>
              </a:ext>
            </a:extLst>
          </p:cNvPr>
          <p:cNvSpPr>
            <a:spLocks noGrp="1"/>
          </p:cNvSpPr>
          <p:nvPr>
            <p:ph type="title"/>
          </p:nvPr>
        </p:nvSpPr>
        <p:spPr/>
        <p:txBody>
          <a:bodyPr/>
          <a:lstStyle/>
          <a:p>
            <a:pPr algn="ctr"/>
            <a:r>
              <a:rPr lang="en-US" dirty="0"/>
              <a:t>What is your role?</a:t>
            </a:r>
          </a:p>
        </p:txBody>
      </p:sp>
      <p:sp>
        <p:nvSpPr>
          <p:cNvPr id="6" name="Text Box 2">
            <a:extLst>
              <a:ext uri="{FF2B5EF4-FFF2-40B4-BE49-F238E27FC236}">
                <a16:creationId xmlns:a16="http://schemas.microsoft.com/office/drawing/2014/main" id="{2297ABCC-352E-439B-BE92-F048CF00615D}"/>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3038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14" name="Slide Text">
            <a:extLst>
              <a:ext uri="{FF2B5EF4-FFF2-40B4-BE49-F238E27FC236}">
                <a16:creationId xmlns:a16="http://schemas.microsoft.com/office/drawing/2014/main" id="{7AB53A72-7426-DB49-B9A6-BF10B5B5D316}"/>
              </a:ext>
            </a:extLst>
          </p:cNvPr>
          <p:cNvSpPr txBox="1">
            <a:spLocks/>
          </p:cNvSpPr>
          <p:nvPr/>
        </p:nvSpPr>
        <p:spPr>
          <a:xfrm>
            <a:off x="674463" y="2761130"/>
            <a:ext cx="11223811" cy="104066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6600" dirty="0">
                <a:latin typeface="+mj-lt"/>
              </a:rPr>
              <a:t>Trauma-Informed Care</a:t>
            </a:r>
          </a:p>
        </p:txBody>
      </p:sp>
      <p:sp>
        <p:nvSpPr>
          <p:cNvPr id="15" name="Slide Text">
            <a:extLst>
              <a:ext uri="{FF2B5EF4-FFF2-40B4-BE49-F238E27FC236}">
                <a16:creationId xmlns:a16="http://schemas.microsoft.com/office/drawing/2014/main" id="{767D2C62-EF98-4E45-B2BA-B8FA4026C4E2}"/>
              </a:ext>
            </a:extLst>
          </p:cNvPr>
          <p:cNvSpPr txBox="1">
            <a:spLocks/>
          </p:cNvSpPr>
          <p:nvPr/>
        </p:nvSpPr>
        <p:spPr>
          <a:xfrm>
            <a:off x="513515" y="5688346"/>
            <a:ext cx="6921657" cy="720167"/>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The universal precautions of the work we do.</a:t>
            </a:r>
          </a:p>
        </p:txBody>
      </p:sp>
      <p:sp>
        <p:nvSpPr>
          <p:cNvPr id="4" name="Text Box 2">
            <a:extLst>
              <a:ext uri="{FF2B5EF4-FFF2-40B4-BE49-F238E27FC236}">
                <a16:creationId xmlns:a16="http://schemas.microsoft.com/office/drawing/2014/main" id="{49A94D50-7766-41CD-A5DE-8FF6EB6CB062}"/>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2056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1A4E56-060D-874A-BF07-246889D73912}"/>
              </a:ext>
            </a:extLst>
          </p:cNvPr>
          <p:cNvSpPr/>
          <p:nvPr/>
        </p:nvSpPr>
        <p:spPr>
          <a:xfrm>
            <a:off x="7910045" y="2967365"/>
            <a:ext cx="3892019" cy="1200329"/>
          </a:xfrm>
          <a:prstGeom prst="rect">
            <a:avLst/>
          </a:prstGeom>
          <a:ln>
            <a:noFill/>
          </a:ln>
        </p:spPr>
        <p:txBody>
          <a:bodyPr wrap="square">
            <a:spAutoFit/>
          </a:bodyPr>
          <a:lstStyle/>
          <a:p>
            <a:pPr lvl="0" algn="ctr"/>
            <a:r>
              <a:rPr lang="en-US" sz="2400" dirty="0"/>
              <a:t>Sense of worthlessness, inability to trust, anticipation of danger.</a:t>
            </a:r>
          </a:p>
        </p:txBody>
      </p:sp>
      <p:sp>
        <p:nvSpPr>
          <p:cNvPr id="6" name="Rectangle 5">
            <a:extLst>
              <a:ext uri="{FF2B5EF4-FFF2-40B4-BE49-F238E27FC236}">
                <a16:creationId xmlns:a16="http://schemas.microsoft.com/office/drawing/2014/main" id="{C9392BAB-0551-D145-AF5C-7D9D096656F3}"/>
              </a:ext>
            </a:extLst>
          </p:cNvPr>
          <p:cNvSpPr/>
          <p:nvPr/>
        </p:nvSpPr>
        <p:spPr>
          <a:xfrm>
            <a:off x="6828939" y="5071108"/>
            <a:ext cx="3977606" cy="1200329"/>
          </a:xfrm>
          <a:prstGeom prst="rect">
            <a:avLst/>
          </a:prstGeom>
          <a:ln>
            <a:noFill/>
          </a:ln>
        </p:spPr>
        <p:txBody>
          <a:bodyPr wrap="square">
            <a:spAutoFit/>
          </a:bodyPr>
          <a:lstStyle/>
          <a:p>
            <a:pPr lvl="0" algn="ctr"/>
            <a:r>
              <a:rPr lang="en-US" sz="2400" dirty="0"/>
              <a:t>Engages in counter-productive actions or behaviors.</a:t>
            </a:r>
          </a:p>
        </p:txBody>
      </p:sp>
      <p:sp>
        <p:nvSpPr>
          <p:cNvPr id="8" name="Rectangle 7">
            <a:extLst>
              <a:ext uri="{FF2B5EF4-FFF2-40B4-BE49-F238E27FC236}">
                <a16:creationId xmlns:a16="http://schemas.microsoft.com/office/drawing/2014/main" id="{22110259-D018-094D-BE3E-33F91FB89F85}"/>
              </a:ext>
            </a:extLst>
          </p:cNvPr>
          <p:cNvSpPr/>
          <p:nvPr/>
        </p:nvSpPr>
        <p:spPr>
          <a:xfrm>
            <a:off x="1615992" y="5059803"/>
            <a:ext cx="3887031" cy="1200329"/>
          </a:xfrm>
          <a:prstGeom prst="rect">
            <a:avLst/>
          </a:prstGeom>
          <a:ln>
            <a:noFill/>
          </a:ln>
        </p:spPr>
        <p:txBody>
          <a:bodyPr wrap="square">
            <a:spAutoFit/>
          </a:bodyPr>
          <a:lstStyle/>
          <a:p>
            <a:pPr lvl="0" algn="ctr"/>
            <a:r>
              <a:rPr lang="en-US" sz="2400" dirty="0"/>
              <a:t>People react negatively  and respond based on  their stereotyped beliefs.</a:t>
            </a:r>
          </a:p>
        </p:txBody>
      </p:sp>
      <p:sp>
        <p:nvSpPr>
          <p:cNvPr id="13" name="Rectangle 12">
            <a:extLst>
              <a:ext uri="{FF2B5EF4-FFF2-40B4-BE49-F238E27FC236}">
                <a16:creationId xmlns:a16="http://schemas.microsoft.com/office/drawing/2014/main" id="{D1AB224E-4C1C-FA45-B322-B92FFE349B81}"/>
              </a:ext>
            </a:extLst>
          </p:cNvPr>
          <p:cNvSpPr/>
          <p:nvPr/>
        </p:nvSpPr>
        <p:spPr>
          <a:xfrm>
            <a:off x="436479" y="2967365"/>
            <a:ext cx="3890626" cy="1200329"/>
          </a:xfrm>
          <a:prstGeom prst="rect">
            <a:avLst/>
          </a:prstGeom>
          <a:ln>
            <a:noFill/>
          </a:ln>
        </p:spPr>
        <p:txBody>
          <a:bodyPr wrap="square">
            <a:spAutoFit/>
          </a:bodyPr>
          <a:lstStyle/>
          <a:p>
            <a:pPr lvl="0" algn="ctr"/>
            <a:r>
              <a:rPr lang="en-US" sz="2400" dirty="0"/>
              <a:t>Confirms person’s belief they have no-self worth and world is unsafe.</a:t>
            </a:r>
          </a:p>
        </p:txBody>
      </p:sp>
      <p:sp>
        <p:nvSpPr>
          <p:cNvPr id="14" name="Rectangle 13">
            <a:extLst>
              <a:ext uri="{FF2B5EF4-FFF2-40B4-BE49-F238E27FC236}">
                <a16:creationId xmlns:a16="http://schemas.microsoft.com/office/drawing/2014/main" id="{428B44A7-B02C-6C46-9C47-F5723CC74A04}"/>
              </a:ext>
            </a:extLst>
          </p:cNvPr>
          <p:cNvSpPr/>
          <p:nvPr/>
        </p:nvSpPr>
        <p:spPr>
          <a:xfrm>
            <a:off x="4327105" y="1589977"/>
            <a:ext cx="3582941" cy="867930"/>
          </a:xfrm>
          <a:prstGeom prst="rect">
            <a:avLst/>
          </a:prstGeom>
          <a:ln>
            <a:noFill/>
          </a:ln>
        </p:spPr>
        <p:txBody>
          <a:bodyPr wrap="square">
            <a:spAutoFit/>
          </a:bodyPr>
          <a:lstStyle/>
          <a:p>
            <a:pPr lvl="0" algn="ctr" defTabSz="622300">
              <a:lnSpc>
                <a:spcPct val="90000"/>
              </a:lnSpc>
              <a:spcBef>
                <a:spcPct val="0"/>
              </a:spcBef>
              <a:spcAft>
                <a:spcPct val="35000"/>
              </a:spcAft>
            </a:pPr>
            <a:r>
              <a:rPr lang="en-US" sz="2800" b="1" dirty="0"/>
              <a:t>Traumatic Event or Situation</a:t>
            </a:r>
          </a:p>
        </p:txBody>
      </p:sp>
      <p:sp>
        <p:nvSpPr>
          <p:cNvPr id="22" name="Right Arrow 21">
            <a:extLst>
              <a:ext uri="{FF2B5EF4-FFF2-40B4-BE49-F238E27FC236}">
                <a16:creationId xmlns:a16="http://schemas.microsoft.com/office/drawing/2014/main" id="{E0DFC965-477A-8146-9675-9815236A0691}"/>
              </a:ext>
            </a:extLst>
          </p:cNvPr>
          <p:cNvSpPr/>
          <p:nvPr/>
        </p:nvSpPr>
        <p:spPr>
          <a:xfrm rot="2809564">
            <a:off x="7794467" y="2227932"/>
            <a:ext cx="931025" cy="56260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5" name="Right Arrow 24">
            <a:extLst>
              <a:ext uri="{FF2B5EF4-FFF2-40B4-BE49-F238E27FC236}">
                <a16:creationId xmlns:a16="http://schemas.microsoft.com/office/drawing/2014/main" id="{C9232FF7-3B62-8C47-BC03-BBE5916F7384}"/>
              </a:ext>
            </a:extLst>
          </p:cNvPr>
          <p:cNvSpPr/>
          <p:nvPr/>
        </p:nvSpPr>
        <p:spPr>
          <a:xfrm rot="16200000">
            <a:off x="2765404" y="4332446"/>
            <a:ext cx="813607" cy="56260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6" name="Right Arrow 25">
            <a:extLst>
              <a:ext uri="{FF2B5EF4-FFF2-40B4-BE49-F238E27FC236}">
                <a16:creationId xmlns:a16="http://schemas.microsoft.com/office/drawing/2014/main" id="{4496502E-0819-8747-9175-768993A4BE81}"/>
              </a:ext>
            </a:extLst>
          </p:cNvPr>
          <p:cNvSpPr/>
          <p:nvPr/>
        </p:nvSpPr>
        <p:spPr>
          <a:xfrm rot="5400000">
            <a:off x="8658138" y="4395849"/>
            <a:ext cx="813607" cy="56260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7" name="Right Arrow 26">
            <a:extLst>
              <a:ext uri="{FF2B5EF4-FFF2-40B4-BE49-F238E27FC236}">
                <a16:creationId xmlns:a16="http://schemas.microsoft.com/office/drawing/2014/main" id="{3D13465D-FB3C-1C41-B958-EDCE30AD3F4A}"/>
              </a:ext>
            </a:extLst>
          </p:cNvPr>
          <p:cNvSpPr/>
          <p:nvPr/>
        </p:nvSpPr>
        <p:spPr>
          <a:xfrm rot="10800000">
            <a:off x="5517591" y="5378664"/>
            <a:ext cx="1311348" cy="56260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Right Arrow 27">
            <a:extLst>
              <a:ext uri="{FF2B5EF4-FFF2-40B4-BE49-F238E27FC236}">
                <a16:creationId xmlns:a16="http://schemas.microsoft.com/office/drawing/2014/main" id="{2CA0F02E-E0F0-7A4A-8978-4B4206E37B67}"/>
              </a:ext>
            </a:extLst>
          </p:cNvPr>
          <p:cNvSpPr/>
          <p:nvPr/>
        </p:nvSpPr>
        <p:spPr>
          <a:xfrm rot="19224062">
            <a:off x="3525993" y="2139927"/>
            <a:ext cx="931025" cy="56260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Title 23">
            <a:extLst>
              <a:ext uri="{FF2B5EF4-FFF2-40B4-BE49-F238E27FC236}">
                <a16:creationId xmlns:a16="http://schemas.microsoft.com/office/drawing/2014/main" id="{571DAF3B-8B2E-E344-BB7E-1855C5FA1793}"/>
              </a:ext>
            </a:extLst>
          </p:cNvPr>
          <p:cNvSpPr>
            <a:spLocks noGrp="1"/>
          </p:cNvSpPr>
          <p:nvPr>
            <p:ph type="title"/>
          </p:nvPr>
        </p:nvSpPr>
        <p:spPr>
          <a:xfrm>
            <a:off x="838200" y="365125"/>
            <a:ext cx="10515600" cy="1325563"/>
          </a:xfrm>
        </p:spPr>
        <p:txBody>
          <a:bodyPr/>
          <a:lstStyle/>
          <a:p>
            <a:pPr algn="ctr"/>
            <a:r>
              <a:rPr lang="en-US" dirty="0"/>
              <a:t>The Cycle of Trauma</a:t>
            </a:r>
          </a:p>
        </p:txBody>
      </p:sp>
      <p:sp>
        <p:nvSpPr>
          <p:cNvPr id="15" name="Text Box 2">
            <a:extLst>
              <a:ext uri="{FF2B5EF4-FFF2-40B4-BE49-F238E27FC236}">
                <a16:creationId xmlns:a16="http://schemas.microsoft.com/office/drawing/2014/main" id="{26864895-7268-4A69-843A-A10B00641AC6}"/>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0866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97031A88-85EC-6849-89FB-7C8D2E7C6FC6}"/>
              </a:ext>
            </a:extLst>
          </p:cNvPr>
          <p:cNvGraphicFramePr/>
          <p:nvPr>
            <p:extLst>
              <p:ext uri="{D42A27DB-BD31-4B8C-83A1-F6EECF244321}">
                <p14:modId xmlns:p14="http://schemas.microsoft.com/office/powerpoint/2010/main" val="266883530"/>
              </p:ext>
            </p:extLst>
          </p:nvPr>
        </p:nvGraphicFramePr>
        <p:xfrm>
          <a:off x="1969642" y="1609908"/>
          <a:ext cx="8108338" cy="4943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61D5DC0-714B-624F-A470-C3E57FCCC524}"/>
              </a:ext>
            </a:extLst>
          </p:cNvPr>
          <p:cNvSpPr>
            <a:spLocks noGrp="1"/>
          </p:cNvSpPr>
          <p:nvPr>
            <p:ph type="title"/>
          </p:nvPr>
        </p:nvSpPr>
        <p:spPr>
          <a:xfrm>
            <a:off x="766011" y="557630"/>
            <a:ext cx="10515600" cy="1325563"/>
          </a:xfrm>
        </p:spPr>
        <p:txBody>
          <a:bodyPr/>
          <a:lstStyle/>
          <a:p>
            <a:pPr algn="ctr"/>
            <a:r>
              <a:rPr lang="en-US" dirty="0"/>
              <a:t>Five Guiding Principles of </a:t>
            </a:r>
            <a:br>
              <a:rPr lang="en-US" dirty="0"/>
            </a:br>
            <a:r>
              <a:rPr lang="en-US" dirty="0"/>
              <a:t>Trauma-Informed Care</a:t>
            </a:r>
          </a:p>
        </p:txBody>
      </p:sp>
      <p:sp>
        <p:nvSpPr>
          <p:cNvPr id="4" name="Text Box 2">
            <a:extLst>
              <a:ext uri="{FF2B5EF4-FFF2-40B4-BE49-F238E27FC236}">
                <a16:creationId xmlns:a16="http://schemas.microsoft.com/office/drawing/2014/main" id="{0C7B2157-FF49-4F38-A5B6-1A508300434A}"/>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Rectangle 4">
            <a:extLst>
              <a:ext uri="{FF2B5EF4-FFF2-40B4-BE49-F238E27FC236}">
                <a16:creationId xmlns:a16="http://schemas.microsoft.com/office/drawing/2014/main" id="{70248B45-9010-4840-B819-DA555103F3CE}"/>
              </a:ext>
            </a:extLst>
          </p:cNvPr>
          <p:cNvSpPr/>
          <p:nvPr/>
        </p:nvSpPr>
        <p:spPr>
          <a:xfrm>
            <a:off x="3471274" y="6276791"/>
            <a:ext cx="5474825" cy="276999"/>
          </a:xfrm>
          <a:prstGeom prst="rect">
            <a:avLst/>
          </a:prstGeom>
        </p:spPr>
        <p:txBody>
          <a:bodyPr wrap="square">
            <a:spAutoFit/>
          </a:bodyPr>
          <a:lstStyle/>
          <a:p>
            <a:pPr algn="ctr"/>
            <a:r>
              <a:rPr lang="en-US" sz="1200" dirty="0"/>
              <a:t>(Harris &amp; Fallot, 2001)</a:t>
            </a:r>
          </a:p>
        </p:txBody>
      </p:sp>
    </p:spTree>
    <p:extLst>
      <p:ext uri="{BB962C8B-B14F-4D97-AF65-F5344CB8AC3E}">
        <p14:creationId xmlns:p14="http://schemas.microsoft.com/office/powerpoint/2010/main" val="3437599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rgbClr val="FF8E2E">
                <a:lumMod val="30000"/>
                <a:lumOff val="70000"/>
              </a:srgb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Slide Text">
            <a:extLst>
              <a:ext uri="{FF2B5EF4-FFF2-40B4-BE49-F238E27FC236}">
                <a16:creationId xmlns:a16="http://schemas.microsoft.com/office/drawing/2014/main" id="{E10FFF95-F0D8-3C45-AF7D-A58EDEBACCA1}"/>
              </a:ext>
            </a:extLst>
          </p:cNvPr>
          <p:cNvSpPr>
            <a:spLocks noGrp="1"/>
          </p:cNvSpPr>
          <p:nvPr>
            <p:ph idx="1"/>
          </p:nvPr>
        </p:nvSpPr>
        <p:spPr>
          <a:xfrm>
            <a:off x="484243" y="2057401"/>
            <a:ext cx="5569712" cy="3299103"/>
          </a:xfrm>
        </p:spPr>
        <p:txBody>
          <a:bodyPr/>
          <a:lstStyle/>
          <a:p>
            <a:pPr marL="0" indent="0">
              <a:lnSpc>
                <a:spcPct val="100000"/>
              </a:lnSpc>
              <a:buNone/>
            </a:pPr>
            <a:r>
              <a:rPr lang="en-US" altLang="en-US" sz="2400" b="1" dirty="0">
                <a:ea typeface="MS PGothic" charset="-128"/>
              </a:rPr>
              <a:t>Ensuring physical and emotional safety includes:</a:t>
            </a:r>
          </a:p>
          <a:p>
            <a:pPr marL="0" indent="0">
              <a:lnSpc>
                <a:spcPct val="100000"/>
              </a:lnSpc>
              <a:buNone/>
            </a:pPr>
            <a:endParaRPr lang="en-US" altLang="en-US" sz="2400" dirty="0">
              <a:ea typeface="MS PGothic" charset="-128"/>
            </a:endParaRPr>
          </a:p>
          <a:p>
            <a:pPr>
              <a:lnSpc>
                <a:spcPct val="100000"/>
              </a:lnSpc>
              <a:buFontTx/>
              <a:buChar char="-"/>
            </a:pPr>
            <a:r>
              <a:rPr lang="en-US" altLang="en-US" sz="2400" dirty="0">
                <a:ea typeface="MS PGothic" charset="-128"/>
              </a:rPr>
              <a:t>Where and when support/services are delivered.</a:t>
            </a:r>
          </a:p>
          <a:p>
            <a:pPr>
              <a:lnSpc>
                <a:spcPct val="100000"/>
              </a:lnSpc>
              <a:buFontTx/>
              <a:buChar char="-"/>
            </a:pPr>
            <a:r>
              <a:rPr lang="en-US" altLang="en-US" sz="2400" dirty="0">
                <a:ea typeface="MS PGothic" charset="-128"/>
              </a:rPr>
              <a:t>Awareness of an individual’s discomfort or unease.</a:t>
            </a:r>
          </a:p>
        </p:txBody>
      </p:sp>
      <p:sp>
        <p:nvSpPr>
          <p:cNvPr id="5" name="TextBox 4">
            <a:extLst>
              <a:ext uri="{FF2B5EF4-FFF2-40B4-BE49-F238E27FC236}">
                <a16:creationId xmlns:a16="http://schemas.microsoft.com/office/drawing/2014/main" id="{017BBAA6-1D22-2940-A682-CEC4BC1CB5C8}"/>
              </a:ext>
            </a:extLst>
          </p:cNvPr>
          <p:cNvSpPr txBox="1"/>
          <p:nvPr/>
        </p:nvSpPr>
        <p:spPr>
          <a:xfrm>
            <a:off x="484242" y="5910868"/>
            <a:ext cx="8877471" cy="738664"/>
          </a:xfrm>
          <a:prstGeom prst="rect">
            <a:avLst/>
          </a:prstGeom>
          <a:noFill/>
        </p:spPr>
        <p:txBody>
          <a:bodyPr wrap="square" rtlCol="0">
            <a:spAutoFit/>
          </a:bodyPr>
          <a:lstStyle/>
          <a:p>
            <a:r>
              <a:rPr lang="en-US" altLang="en-US" sz="2400" dirty="0">
                <a:ea typeface="MS PGothic" charset="-128"/>
              </a:rPr>
              <a:t>What other things would things you consider for safety?</a:t>
            </a:r>
          </a:p>
          <a:p>
            <a:endParaRPr lang="en-US" dirty="0"/>
          </a:p>
        </p:txBody>
      </p:sp>
      <p:pic>
        <p:nvPicPr>
          <p:cNvPr id="9" name="Picture 8">
            <a:extLst>
              <a:ext uri="{FF2B5EF4-FFF2-40B4-BE49-F238E27FC236}">
                <a16:creationId xmlns:a16="http://schemas.microsoft.com/office/drawing/2014/main" id="{7A7F4900-D5A1-6B45-8F9A-C8257C38C8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4979" y="1780218"/>
            <a:ext cx="3853467" cy="3853467"/>
          </a:xfrm>
          <a:prstGeom prst="rect">
            <a:avLst/>
          </a:prstGeom>
        </p:spPr>
      </p:pic>
      <p:sp>
        <p:nvSpPr>
          <p:cNvPr id="11" name="Title 10">
            <a:extLst>
              <a:ext uri="{FF2B5EF4-FFF2-40B4-BE49-F238E27FC236}">
                <a16:creationId xmlns:a16="http://schemas.microsoft.com/office/drawing/2014/main" id="{FB352A7D-A757-B243-AC26-1DBA7622054F}"/>
              </a:ext>
            </a:extLst>
          </p:cNvPr>
          <p:cNvSpPr>
            <a:spLocks noGrp="1"/>
          </p:cNvSpPr>
          <p:nvPr>
            <p:ph type="title"/>
          </p:nvPr>
        </p:nvSpPr>
        <p:spPr/>
        <p:txBody>
          <a:bodyPr/>
          <a:lstStyle/>
          <a:p>
            <a:pPr algn="ctr"/>
            <a:r>
              <a:rPr lang="en-US" dirty="0"/>
              <a:t>Safety</a:t>
            </a:r>
          </a:p>
        </p:txBody>
      </p:sp>
      <p:sp>
        <p:nvSpPr>
          <p:cNvPr id="6" name="Text Box 2">
            <a:extLst>
              <a:ext uri="{FF2B5EF4-FFF2-40B4-BE49-F238E27FC236}">
                <a16:creationId xmlns:a16="http://schemas.microsoft.com/office/drawing/2014/main" id="{B213C332-4223-41DC-93FB-83003DAB0A02}"/>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68953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rgbClr val="00B14F">
                <a:lumMod val="30000"/>
                <a:lumOff val="70000"/>
              </a:srgb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Slide Text">
            <a:extLst>
              <a:ext uri="{FF2B5EF4-FFF2-40B4-BE49-F238E27FC236}">
                <a16:creationId xmlns:a16="http://schemas.microsoft.com/office/drawing/2014/main" id="{E901E5A8-5726-6444-9E8C-FC030200D691}"/>
              </a:ext>
            </a:extLst>
          </p:cNvPr>
          <p:cNvSpPr>
            <a:spLocks noGrp="1"/>
          </p:cNvSpPr>
          <p:nvPr>
            <p:ph idx="1"/>
          </p:nvPr>
        </p:nvSpPr>
        <p:spPr>
          <a:xfrm>
            <a:off x="384048" y="2057401"/>
            <a:ext cx="5732272" cy="3413874"/>
          </a:xfrm>
        </p:spPr>
        <p:txBody>
          <a:bodyPr/>
          <a:lstStyle/>
          <a:p>
            <a:pPr marL="0" indent="0">
              <a:lnSpc>
                <a:spcPct val="100000"/>
              </a:lnSpc>
              <a:buNone/>
              <a:defRPr/>
            </a:pPr>
            <a:r>
              <a:rPr lang="en-US" sz="2400" b="1" dirty="0">
                <a:cs typeface="ＭＳ Ｐゴシック" pitchFamily="-84" charset="-128"/>
              </a:rPr>
              <a:t>Ensuring trustworthiness through clarity, consistency, interpersonal boundaries includes:</a:t>
            </a:r>
          </a:p>
          <a:p>
            <a:pPr marL="0" indent="0">
              <a:lnSpc>
                <a:spcPct val="100000"/>
              </a:lnSpc>
              <a:buNone/>
              <a:defRPr/>
            </a:pPr>
            <a:endParaRPr lang="en-US" sz="2400" dirty="0">
              <a:solidFill>
                <a:schemeClr val="bg1"/>
              </a:solidFill>
              <a:cs typeface="ＭＳ Ｐゴシック" pitchFamily="-84" charset="-128"/>
            </a:endParaRPr>
          </a:p>
          <a:p>
            <a:pPr>
              <a:lnSpc>
                <a:spcPct val="100000"/>
              </a:lnSpc>
              <a:buFontTx/>
              <a:buChar char="-"/>
              <a:defRPr/>
            </a:pPr>
            <a:r>
              <a:rPr lang="en-US" sz="2400" dirty="0"/>
              <a:t>How to handle dilemmas regarding role clarification.</a:t>
            </a:r>
          </a:p>
          <a:p>
            <a:pPr>
              <a:lnSpc>
                <a:spcPct val="100000"/>
              </a:lnSpc>
              <a:buFontTx/>
              <a:buChar char="-"/>
              <a:defRPr/>
            </a:pPr>
            <a:r>
              <a:rPr lang="en-US" sz="2400" dirty="0"/>
              <a:t>How to communicate reasonable expectations.</a:t>
            </a:r>
          </a:p>
        </p:txBody>
      </p:sp>
      <p:sp>
        <p:nvSpPr>
          <p:cNvPr id="5" name="TextBox 4">
            <a:extLst>
              <a:ext uri="{FF2B5EF4-FFF2-40B4-BE49-F238E27FC236}">
                <a16:creationId xmlns:a16="http://schemas.microsoft.com/office/drawing/2014/main" id="{AA11AD51-3B2D-864C-A0A6-8DFF68848E97}"/>
              </a:ext>
            </a:extLst>
          </p:cNvPr>
          <p:cNvSpPr txBox="1"/>
          <p:nvPr/>
        </p:nvSpPr>
        <p:spPr>
          <a:xfrm>
            <a:off x="384048" y="5750004"/>
            <a:ext cx="10403840" cy="738664"/>
          </a:xfrm>
          <a:prstGeom prst="rect">
            <a:avLst/>
          </a:prstGeom>
          <a:noFill/>
        </p:spPr>
        <p:txBody>
          <a:bodyPr wrap="square" rtlCol="0">
            <a:spAutoFit/>
          </a:bodyPr>
          <a:lstStyle/>
          <a:p>
            <a:r>
              <a:rPr lang="en-US" sz="2400" dirty="0"/>
              <a:t>What other areas would you consider important regarding trustworthiness?</a:t>
            </a:r>
          </a:p>
          <a:p>
            <a:endParaRPr lang="en-US" dirty="0"/>
          </a:p>
        </p:txBody>
      </p:sp>
      <p:pic>
        <p:nvPicPr>
          <p:cNvPr id="7" name="Picture 6">
            <a:extLst>
              <a:ext uri="{FF2B5EF4-FFF2-40B4-BE49-F238E27FC236}">
                <a16:creationId xmlns:a16="http://schemas.microsoft.com/office/drawing/2014/main" id="{CE8FBB9A-8739-8245-AC84-FD8AC34A45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3507" y="2124318"/>
            <a:ext cx="4739054" cy="3346957"/>
          </a:xfrm>
          <a:prstGeom prst="rect">
            <a:avLst/>
          </a:prstGeom>
        </p:spPr>
      </p:pic>
      <p:sp>
        <p:nvSpPr>
          <p:cNvPr id="10" name="Title 9">
            <a:extLst>
              <a:ext uri="{FF2B5EF4-FFF2-40B4-BE49-F238E27FC236}">
                <a16:creationId xmlns:a16="http://schemas.microsoft.com/office/drawing/2014/main" id="{27D3D505-CAAC-D44A-B4DC-D30CA113E521}"/>
              </a:ext>
            </a:extLst>
          </p:cNvPr>
          <p:cNvSpPr>
            <a:spLocks noGrp="1"/>
          </p:cNvSpPr>
          <p:nvPr>
            <p:ph type="title"/>
          </p:nvPr>
        </p:nvSpPr>
        <p:spPr/>
        <p:txBody>
          <a:bodyPr/>
          <a:lstStyle/>
          <a:p>
            <a:pPr algn="ctr"/>
            <a:r>
              <a:rPr lang="en-US" dirty="0"/>
              <a:t>Trustworthiness</a:t>
            </a:r>
          </a:p>
        </p:txBody>
      </p:sp>
      <p:sp>
        <p:nvSpPr>
          <p:cNvPr id="6" name="Text Box 2">
            <a:extLst>
              <a:ext uri="{FF2B5EF4-FFF2-40B4-BE49-F238E27FC236}">
                <a16:creationId xmlns:a16="http://schemas.microsoft.com/office/drawing/2014/main" id="{076EE91E-7487-4162-A727-5C80D9835BC6}"/>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20790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rgbClr val="953ED8">
                <a:lumMod val="30000"/>
                <a:lumOff val="70000"/>
              </a:srgb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7DCC09-EE3F-1E4E-A139-01AF095B64D8}"/>
              </a:ext>
            </a:extLst>
          </p:cNvPr>
          <p:cNvSpPr txBox="1"/>
          <p:nvPr/>
        </p:nvSpPr>
        <p:spPr>
          <a:xfrm>
            <a:off x="502684" y="2245757"/>
            <a:ext cx="5621669" cy="3277820"/>
          </a:xfrm>
          <a:prstGeom prst="rect">
            <a:avLst/>
          </a:prstGeom>
          <a:noFill/>
        </p:spPr>
        <p:txBody>
          <a:bodyPr wrap="square" rtlCol="0">
            <a:spAutoFit/>
          </a:bodyPr>
          <a:lstStyle/>
          <a:p>
            <a:pPr>
              <a:spcBef>
                <a:spcPts val="600"/>
              </a:spcBef>
            </a:pPr>
            <a:r>
              <a:rPr lang="en-US" altLang="en-US" sz="2400" b="1" dirty="0">
                <a:ea typeface="MS PGothic" charset="-128"/>
              </a:rPr>
              <a:t>Maximizing choice and control includes:</a:t>
            </a:r>
          </a:p>
          <a:p>
            <a:pPr>
              <a:spcBef>
                <a:spcPts val="600"/>
              </a:spcBef>
            </a:pPr>
            <a:endParaRPr lang="en-US" altLang="en-US" sz="2400" dirty="0">
              <a:ea typeface="MS PGothic" charset="-128"/>
            </a:endParaRPr>
          </a:p>
          <a:p>
            <a:pPr marL="285750" indent="-285750">
              <a:spcBef>
                <a:spcPts val="600"/>
              </a:spcBef>
              <a:buFontTx/>
              <a:buChar char="-"/>
            </a:pPr>
            <a:r>
              <a:rPr lang="en-US" altLang="en-US" sz="2400" dirty="0">
                <a:ea typeface="MS PGothic" charset="-128"/>
              </a:rPr>
              <a:t>Participation in decision-making regarding services and life circumstances.</a:t>
            </a:r>
          </a:p>
          <a:p>
            <a:pPr marL="285750" indent="-285750">
              <a:spcBef>
                <a:spcPts val="600"/>
              </a:spcBef>
              <a:buFontTx/>
              <a:buChar char="-"/>
            </a:pPr>
            <a:r>
              <a:rPr lang="en-US" altLang="en-US" sz="2400" dirty="0">
                <a:ea typeface="MS PGothic" charset="-128"/>
              </a:rPr>
              <a:t>Built in small choices that make a difference.</a:t>
            </a:r>
          </a:p>
        </p:txBody>
      </p:sp>
      <p:sp>
        <p:nvSpPr>
          <p:cNvPr id="5" name="TextBox 4">
            <a:extLst>
              <a:ext uri="{FF2B5EF4-FFF2-40B4-BE49-F238E27FC236}">
                <a16:creationId xmlns:a16="http://schemas.microsoft.com/office/drawing/2014/main" id="{8B5BC2C7-60C5-2E46-A773-E27E3789FAD9}"/>
              </a:ext>
            </a:extLst>
          </p:cNvPr>
          <p:cNvSpPr txBox="1"/>
          <p:nvPr/>
        </p:nvSpPr>
        <p:spPr>
          <a:xfrm>
            <a:off x="502684" y="5756857"/>
            <a:ext cx="9103360" cy="738664"/>
          </a:xfrm>
          <a:prstGeom prst="rect">
            <a:avLst/>
          </a:prstGeom>
          <a:noFill/>
        </p:spPr>
        <p:txBody>
          <a:bodyPr wrap="square" rtlCol="0">
            <a:spAutoFit/>
          </a:bodyPr>
          <a:lstStyle/>
          <a:p>
            <a:r>
              <a:rPr lang="en-US" altLang="en-US" sz="2400" dirty="0">
                <a:ea typeface="MS PGothic" charset="-128"/>
              </a:rPr>
              <a:t>What kind of choices are relevant to your experiences?</a:t>
            </a:r>
          </a:p>
          <a:p>
            <a:endParaRPr lang="en-US" dirty="0"/>
          </a:p>
        </p:txBody>
      </p:sp>
      <p:pic>
        <p:nvPicPr>
          <p:cNvPr id="8" name="Picture 7">
            <a:extLst>
              <a:ext uri="{FF2B5EF4-FFF2-40B4-BE49-F238E27FC236}">
                <a16:creationId xmlns:a16="http://schemas.microsoft.com/office/drawing/2014/main" id="{6C0B5702-A02A-154A-8227-712E9A46A1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3229" y="2245757"/>
            <a:ext cx="4782879" cy="3290207"/>
          </a:xfrm>
          <a:prstGeom prst="rect">
            <a:avLst/>
          </a:prstGeom>
        </p:spPr>
      </p:pic>
      <p:sp>
        <p:nvSpPr>
          <p:cNvPr id="10" name="Title 9">
            <a:extLst>
              <a:ext uri="{FF2B5EF4-FFF2-40B4-BE49-F238E27FC236}">
                <a16:creationId xmlns:a16="http://schemas.microsoft.com/office/drawing/2014/main" id="{B1799B1D-9045-9147-A012-97542F7F1D31}"/>
              </a:ext>
            </a:extLst>
          </p:cNvPr>
          <p:cNvSpPr>
            <a:spLocks noGrp="1"/>
          </p:cNvSpPr>
          <p:nvPr>
            <p:ph type="title"/>
          </p:nvPr>
        </p:nvSpPr>
        <p:spPr/>
        <p:txBody>
          <a:bodyPr/>
          <a:lstStyle/>
          <a:p>
            <a:pPr algn="ctr"/>
            <a:r>
              <a:rPr lang="en-US" dirty="0"/>
              <a:t>Choice</a:t>
            </a:r>
          </a:p>
        </p:txBody>
      </p:sp>
      <p:sp>
        <p:nvSpPr>
          <p:cNvPr id="6" name="Text Box 2">
            <a:extLst>
              <a:ext uri="{FF2B5EF4-FFF2-40B4-BE49-F238E27FC236}">
                <a16:creationId xmlns:a16="http://schemas.microsoft.com/office/drawing/2014/main" id="{F7B63A81-2B51-4EBF-AE5B-5F220BB7DCD0}"/>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80714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rgbClr val="FFFF00">
                <a:lumMod val="30000"/>
                <a:lumOff val="70000"/>
              </a:srgb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Slide Text">
            <a:extLst>
              <a:ext uri="{FF2B5EF4-FFF2-40B4-BE49-F238E27FC236}">
                <a16:creationId xmlns:a16="http://schemas.microsoft.com/office/drawing/2014/main" id="{FCC9600C-D014-BA4D-9ACD-873D39C5D862}"/>
              </a:ext>
            </a:extLst>
          </p:cNvPr>
          <p:cNvSpPr>
            <a:spLocks noGrp="1"/>
          </p:cNvSpPr>
          <p:nvPr>
            <p:ph idx="1"/>
          </p:nvPr>
        </p:nvSpPr>
        <p:spPr>
          <a:xfrm>
            <a:off x="464006" y="1850573"/>
            <a:ext cx="5955792" cy="3842657"/>
          </a:xfrm>
        </p:spPr>
        <p:txBody>
          <a:bodyPr>
            <a:normAutofit lnSpcReduction="10000"/>
          </a:bodyPr>
          <a:lstStyle/>
          <a:p>
            <a:pPr marL="0" indent="0">
              <a:lnSpc>
                <a:spcPct val="100000"/>
              </a:lnSpc>
              <a:buNone/>
              <a:defRPr/>
            </a:pPr>
            <a:r>
              <a:rPr lang="en-US" sz="2400" b="1" dirty="0">
                <a:cs typeface="ＭＳ Ｐゴシック" pitchFamily="-84" charset="-128"/>
              </a:rPr>
              <a:t>Maximizing collaboration and sharing power includes:</a:t>
            </a:r>
          </a:p>
          <a:p>
            <a:pPr marL="0" indent="0">
              <a:lnSpc>
                <a:spcPct val="100000"/>
              </a:lnSpc>
              <a:buNone/>
              <a:defRPr/>
            </a:pPr>
            <a:endParaRPr lang="en-US" sz="2400" dirty="0">
              <a:cs typeface="ＭＳ Ｐゴシック" pitchFamily="-84" charset="-128"/>
            </a:endParaRPr>
          </a:p>
          <a:p>
            <a:pPr>
              <a:lnSpc>
                <a:spcPct val="100000"/>
              </a:lnSpc>
              <a:buFontTx/>
              <a:buChar char="-"/>
              <a:defRPr/>
            </a:pPr>
            <a:r>
              <a:rPr lang="en-US" sz="2400" dirty="0"/>
              <a:t>Communicating respect for life experience and history.</a:t>
            </a:r>
          </a:p>
          <a:p>
            <a:pPr>
              <a:lnSpc>
                <a:spcPct val="100000"/>
              </a:lnSpc>
              <a:buFontTx/>
              <a:buChar char="-"/>
              <a:defRPr/>
            </a:pPr>
            <a:r>
              <a:rPr lang="en-US" sz="2400" dirty="0"/>
              <a:t>Communicating respect for individuals being the expert on their own lives.</a:t>
            </a:r>
          </a:p>
          <a:p>
            <a:pPr>
              <a:lnSpc>
                <a:spcPct val="100000"/>
              </a:lnSpc>
              <a:buFontTx/>
              <a:buChar char="-"/>
              <a:defRPr/>
            </a:pPr>
            <a:r>
              <a:rPr lang="en-US" sz="2400" dirty="0"/>
              <a:t>Identifying tasks that can be worked on together.</a:t>
            </a:r>
          </a:p>
        </p:txBody>
      </p:sp>
      <p:sp>
        <p:nvSpPr>
          <p:cNvPr id="5" name="TextBox 4">
            <a:extLst>
              <a:ext uri="{FF2B5EF4-FFF2-40B4-BE49-F238E27FC236}">
                <a16:creationId xmlns:a16="http://schemas.microsoft.com/office/drawing/2014/main" id="{94B6A86F-44BB-6946-9BD0-EF605B9FC3E9}"/>
              </a:ext>
            </a:extLst>
          </p:cNvPr>
          <p:cNvSpPr txBox="1"/>
          <p:nvPr/>
        </p:nvSpPr>
        <p:spPr>
          <a:xfrm>
            <a:off x="464006" y="5820803"/>
            <a:ext cx="10160000" cy="830997"/>
          </a:xfrm>
          <a:prstGeom prst="rect">
            <a:avLst/>
          </a:prstGeom>
          <a:noFill/>
        </p:spPr>
        <p:txBody>
          <a:bodyPr wrap="square" rtlCol="0">
            <a:spAutoFit/>
          </a:bodyPr>
          <a:lstStyle/>
          <a:p>
            <a:r>
              <a:rPr lang="en-US" sz="2400" dirty="0"/>
              <a:t>In what ways can collaboration be beneficial for the people we come in contact with personally and professionally?</a:t>
            </a:r>
          </a:p>
        </p:txBody>
      </p:sp>
      <p:pic>
        <p:nvPicPr>
          <p:cNvPr id="12" name="Picture 11">
            <a:extLst>
              <a:ext uri="{FF2B5EF4-FFF2-40B4-BE49-F238E27FC236}">
                <a16:creationId xmlns:a16="http://schemas.microsoft.com/office/drawing/2014/main" id="{F053D10A-6015-6341-8F49-C2353966E6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457" y="1818261"/>
            <a:ext cx="4539343" cy="3710504"/>
          </a:xfrm>
          <a:prstGeom prst="rect">
            <a:avLst/>
          </a:prstGeom>
        </p:spPr>
      </p:pic>
      <p:sp>
        <p:nvSpPr>
          <p:cNvPr id="14" name="Title 13">
            <a:extLst>
              <a:ext uri="{FF2B5EF4-FFF2-40B4-BE49-F238E27FC236}">
                <a16:creationId xmlns:a16="http://schemas.microsoft.com/office/drawing/2014/main" id="{AFF7D569-91C5-5444-9706-3041E6085BF8}"/>
              </a:ext>
            </a:extLst>
          </p:cNvPr>
          <p:cNvSpPr>
            <a:spLocks noGrp="1"/>
          </p:cNvSpPr>
          <p:nvPr>
            <p:ph type="title"/>
          </p:nvPr>
        </p:nvSpPr>
        <p:spPr/>
        <p:txBody>
          <a:bodyPr/>
          <a:lstStyle/>
          <a:p>
            <a:pPr algn="ctr"/>
            <a:r>
              <a:rPr lang="en-US" dirty="0"/>
              <a:t>Collaboration</a:t>
            </a:r>
          </a:p>
        </p:txBody>
      </p:sp>
      <p:sp>
        <p:nvSpPr>
          <p:cNvPr id="6" name="Text Box 2">
            <a:extLst>
              <a:ext uri="{FF2B5EF4-FFF2-40B4-BE49-F238E27FC236}">
                <a16:creationId xmlns:a16="http://schemas.microsoft.com/office/drawing/2014/main" id="{CDB831B1-3A37-4D0F-A852-8A5AFE56D180}"/>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8469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DAB7-3BED-2F40-A641-1B0746960675}"/>
              </a:ext>
            </a:extLst>
          </p:cNvPr>
          <p:cNvSpPr>
            <a:spLocks noGrp="1"/>
          </p:cNvSpPr>
          <p:nvPr>
            <p:ph type="title"/>
          </p:nvPr>
        </p:nvSpPr>
        <p:spPr>
          <a:xfrm>
            <a:off x="0" y="2400719"/>
            <a:ext cx="12192000" cy="2442412"/>
          </a:xfrm>
        </p:spPr>
        <p:txBody>
          <a:bodyPr>
            <a:noAutofit/>
          </a:bodyPr>
          <a:lstStyle/>
          <a:p>
            <a:pPr algn="ctr"/>
            <a:r>
              <a:rPr lang="en-US" dirty="0"/>
              <a:t>What is it that you know about the impact </a:t>
            </a:r>
            <a:br>
              <a:rPr lang="en-US" dirty="0"/>
            </a:br>
            <a:r>
              <a:rPr lang="en-US" dirty="0"/>
              <a:t>of </a:t>
            </a:r>
            <a:r>
              <a:rPr lang="en-US" u="sng" dirty="0"/>
              <a:t>adversity</a:t>
            </a:r>
            <a:r>
              <a:rPr lang="en-US" dirty="0"/>
              <a:t> and </a:t>
            </a:r>
            <a:r>
              <a:rPr lang="en-US" u="sng" dirty="0"/>
              <a:t>trauma</a:t>
            </a:r>
            <a:r>
              <a:rPr lang="en-US" dirty="0"/>
              <a:t> on individuals </a:t>
            </a:r>
            <a:br>
              <a:rPr lang="en-US" dirty="0"/>
            </a:br>
            <a:r>
              <a:rPr lang="en-US" dirty="0"/>
              <a:t>and communities?</a:t>
            </a:r>
          </a:p>
        </p:txBody>
      </p:sp>
      <p:sp>
        <p:nvSpPr>
          <p:cNvPr id="3" name="Text Box 2">
            <a:extLst>
              <a:ext uri="{FF2B5EF4-FFF2-40B4-BE49-F238E27FC236}">
                <a16:creationId xmlns:a16="http://schemas.microsoft.com/office/drawing/2014/main" id="{FF68D8BF-B8E6-42DC-A99F-954800A39044}"/>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93212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30000"/>
                <a:lumOff val="7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Slide Text">
            <a:extLst>
              <a:ext uri="{FF2B5EF4-FFF2-40B4-BE49-F238E27FC236}">
                <a16:creationId xmlns:a16="http://schemas.microsoft.com/office/drawing/2014/main" id="{03CA919F-1B6F-7741-BBF1-9B3212CA5A81}"/>
              </a:ext>
            </a:extLst>
          </p:cNvPr>
          <p:cNvSpPr>
            <a:spLocks noGrp="1"/>
          </p:cNvSpPr>
          <p:nvPr>
            <p:ph idx="1"/>
          </p:nvPr>
        </p:nvSpPr>
        <p:spPr>
          <a:xfrm>
            <a:off x="734568" y="2248577"/>
            <a:ext cx="5447792" cy="2852370"/>
          </a:xfrm>
        </p:spPr>
        <p:txBody>
          <a:bodyPr/>
          <a:lstStyle/>
          <a:p>
            <a:pPr marL="0" indent="0">
              <a:lnSpc>
                <a:spcPct val="90000"/>
              </a:lnSpc>
              <a:buNone/>
              <a:defRPr/>
            </a:pPr>
            <a:r>
              <a:rPr lang="en-US" sz="2800" b="1" dirty="0">
                <a:cs typeface="ＭＳ Ｐゴシック" pitchFamily="-84" charset="-128"/>
              </a:rPr>
              <a:t>Prioritizing empowerment and skill building includes:</a:t>
            </a:r>
          </a:p>
          <a:p>
            <a:pPr marL="0" indent="0">
              <a:lnSpc>
                <a:spcPct val="90000"/>
              </a:lnSpc>
              <a:buNone/>
              <a:defRPr/>
            </a:pPr>
            <a:endParaRPr lang="en-US" sz="2800" dirty="0">
              <a:cs typeface="ＭＳ Ｐゴシック" pitchFamily="-84" charset="-128"/>
            </a:endParaRPr>
          </a:p>
          <a:p>
            <a:pPr>
              <a:lnSpc>
                <a:spcPct val="90000"/>
              </a:lnSpc>
              <a:buFontTx/>
              <a:buChar char="-"/>
              <a:defRPr/>
            </a:pPr>
            <a:r>
              <a:rPr lang="en-US" sz="2800" dirty="0"/>
              <a:t>Ensuring individuals have a voice in planning.</a:t>
            </a:r>
          </a:p>
          <a:p>
            <a:pPr>
              <a:lnSpc>
                <a:spcPct val="90000"/>
              </a:lnSpc>
              <a:buFontTx/>
              <a:buChar char="-"/>
              <a:defRPr/>
            </a:pPr>
            <a:r>
              <a:rPr lang="en-US" sz="2800" dirty="0"/>
              <a:t>Emphasizing growth.</a:t>
            </a:r>
          </a:p>
        </p:txBody>
      </p:sp>
      <p:sp>
        <p:nvSpPr>
          <p:cNvPr id="5" name="TextBox 4">
            <a:extLst>
              <a:ext uri="{FF2B5EF4-FFF2-40B4-BE49-F238E27FC236}">
                <a16:creationId xmlns:a16="http://schemas.microsoft.com/office/drawing/2014/main" id="{8E4EADAF-BA78-7944-A45E-58A2FB777E12}"/>
              </a:ext>
            </a:extLst>
          </p:cNvPr>
          <p:cNvSpPr txBox="1"/>
          <p:nvPr/>
        </p:nvSpPr>
        <p:spPr>
          <a:xfrm>
            <a:off x="734568" y="5835929"/>
            <a:ext cx="9448800" cy="523220"/>
          </a:xfrm>
          <a:prstGeom prst="rect">
            <a:avLst/>
          </a:prstGeom>
          <a:noFill/>
        </p:spPr>
        <p:txBody>
          <a:bodyPr wrap="square" rtlCol="0">
            <a:spAutoFit/>
          </a:bodyPr>
          <a:lstStyle/>
          <a:p>
            <a:r>
              <a:rPr lang="en-US" sz="2800" dirty="0"/>
              <a:t>What can be done to empower individuals?</a:t>
            </a:r>
          </a:p>
        </p:txBody>
      </p:sp>
      <p:pic>
        <p:nvPicPr>
          <p:cNvPr id="7" name="Picture 6">
            <a:extLst>
              <a:ext uri="{FF2B5EF4-FFF2-40B4-BE49-F238E27FC236}">
                <a16:creationId xmlns:a16="http://schemas.microsoft.com/office/drawing/2014/main" id="{0FBD41E4-8645-BF42-94E1-97770338A3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7027" y="2356736"/>
            <a:ext cx="4529173" cy="3179857"/>
          </a:xfrm>
          <a:prstGeom prst="rect">
            <a:avLst/>
          </a:prstGeom>
        </p:spPr>
      </p:pic>
      <p:sp>
        <p:nvSpPr>
          <p:cNvPr id="9" name="Title 8">
            <a:extLst>
              <a:ext uri="{FF2B5EF4-FFF2-40B4-BE49-F238E27FC236}">
                <a16:creationId xmlns:a16="http://schemas.microsoft.com/office/drawing/2014/main" id="{D51BAE10-C1D1-8943-AF8A-F0B3F566ADD7}"/>
              </a:ext>
            </a:extLst>
          </p:cNvPr>
          <p:cNvSpPr>
            <a:spLocks noGrp="1"/>
          </p:cNvSpPr>
          <p:nvPr>
            <p:ph type="title"/>
          </p:nvPr>
        </p:nvSpPr>
        <p:spPr/>
        <p:txBody>
          <a:bodyPr/>
          <a:lstStyle/>
          <a:p>
            <a:pPr algn="ctr"/>
            <a:r>
              <a:rPr lang="en-US" dirty="0"/>
              <a:t>Empowerment</a:t>
            </a:r>
          </a:p>
        </p:txBody>
      </p:sp>
      <p:sp>
        <p:nvSpPr>
          <p:cNvPr id="6" name="Text Box 2">
            <a:extLst>
              <a:ext uri="{FF2B5EF4-FFF2-40B4-BE49-F238E27FC236}">
                <a16:creationId xmlns:a16="http://schemas.microsoft.com/office/drawing/2014/main" id="{375A68F6-6744-4BBB-BB04-7F008EFE4FA8}"/>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53798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4" name="Slide Title">
            <a:extLst>
              <a:ext uri="{FF2B5EF4-FFF2-40B4-BE49-F238E27FC236}">
                <a16:creationId xmlns:a16="http://schemas.microsoft.com/office/drawing/2014/main" id="{979C2C53-A8DC-AF43-9BD9-890D558E99A2}"/>
              </a:ext>
            </a:extLst>
          </p:cNvPr>
          <p:cNvSpPr>
            <a:spLocks noGrp="1"/>
          </p:cNvSpPr>
          <p:nvPr>
            <p:ph type="title"/>
          </p:nvPr>
        </p:nvSpPr>
        <p:spPr>
          <a:xfrm>
            <a:off x="1621000" y="1390537"/>
            <a:ext cx="8940099" cy="2545491"/>
          </a:xfrm>
        </p:spPr>
        <p:txBody>
          <a:bodyPr>
            <a:noAutofit/>
          </a:bodyPr>
          <a:lstStyle/>
          <a:p>
            <a:pPr algn="ctr"/>
            <a:r>
              <a:rPr lang="en-US" dirty="0"/>
              <a:t>To commit to becoming </a:t>
            </a:r>
            <a:br>
              <a:rPr lang="en-US" dirty="0"/>
            </a:br>
            <a:r>
              <a:rPr lang="en-US" dirty="0"/>
              <a:t>trauma-informed </a:t>
            </a:r>
            <a:br>
              <a:rPr lang="en-US" dirty="0"/>
            </a:br>
            <a:r>
              <a:rPr lang="en-US" dirty="0"/>
              <a:t>is to commit to </a:t>
            </a:r>
            <a:br>
              <a:rPr lang="en-US" dirty="0"/>
            </a:br>
            <a:r>
              <a:rPr lang="en-US" dirty="0"/>
              <a:t>a new way of thinking.</a:t>
            </a:r>
          </a:p>
        </p:txBody>
      </p:sp>
      <p:graphicFrame>
        <p:nvGraphicFramePr>
          <p:cNvPr id="3" name="Diagram 2">
            <a:extLst>
              <a:ext uri="{FF2B5EF4-FFF2-40B4-BE49-F238E27FC236}">
                <a16:creationId xmlns:a16="http://schemas.microsoft.com/office/drawing/2014/main" id="{B595F668-4C28-764F-9ED4-DA3C31C93003}"/>
              </a:ext>
            </a:extLst>
          </p:cNvPr>
          <p:cNvGraphicFramePr/>
          <p:nvPr>
            <p:extLst>
              <p:ext uri="{D42A27DB-BD31-4B8C-83A1-F6EECF244321}">
                <p14:modId xmlns:p14="http://schemas.microsoft.com/office/powerpoint/2010/main" val="1685774445"/>
              </p:ext>
            </p:extLst>
          </p:nvPr>
        </p:nvGraphicFramePr>
        <p:xfrm>
          <a:off x="3828613" y="3225119"/>
          <a:ext cx="4524874" cy="350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2">
            <a:extLst>
              <a:ext uri="{FF2B5EF4-FFF2-40B4-BE49-F238E27FC236}">
                <a16:creationId xmlns:a16="http://schemas.microsoft.com/office/drawing/2014/main" id="{D8C0CB39-6A33-4CD5-952C-C97293AD7A8A}"/>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77605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EA6AD74-B84C-6D4F-A5D3-07EFD91E95ED}"/>
              </a:ext>
            </a:extLst>
          </p:cNvPr>
          <p:cNvGraphicFramePr/>
          <p:nvPr>
            <p:extLst>
              <p:ext uri="{D42A27DB-BD31-4B8C-83A1-F6EECF244321}">
                <p14:modId xmlns:p14="http://schemas.microsoft.com/office/powerpoint/2010/main" val="1704932902"/>
              </p:ext>
            </p:extLst>
          </p:nvPr>
        </p:nvGraphicFramePr>
        <p:xfrm>
          <a:off x="0" y="2051069"/>
          <a:ext cx="4060505" cy="4255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A823B4DF-3FBC-5C47-874E-A48A32CF8525}"/>
              </a:ext>
            </a:extLst>
          </p:cNvPr>
          <p:cNvGraphicFramePr/>
          <p:nvPr>
            <p:extLst>
              <p:ext uri="{D42A27DB-BD31-4B8C-83A1-F6EECF244321}">
                <p14:modId xmlns:p14="http://schemas.microsoft.com/office/powerpoint/2010/main" val="2211729820"/>
              </p:ext>
            </p:extLst>
          </p:nvPr>
        </p:nvGraphicFramePr>
        <p:xfrm>
          <a:off x="4007559" y="2051069"/>
          <a:ext cx="4060505" cy="42551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a:extLst>
              <a:ext uri="{FF2B5EF4-FFF2-40B4-BE49-F238E27FC236}">
                <a16:creationId xmlns:a16="http://schemas.microsoft.com/office/drawing/2014/main" id="{57DD2959-3085-FB4D-8162-0A873537F0FF}"/>
              </a:ext>
            </a:extLst>
          </p:cNvPr>
          <p:cNvGraphicFramePr/>
          <p:nvPr>
            <p:extLst>
              <p:ext uri="{D42A27DB-BD31-4B8C-83A1-F6EECF244321}">
                <p14:modId xmlns:p14="http://schemas.microsoft.com/office/powerpoint/2010/main" val="1623334698"/>
              </p:ext>
            </p:extLst>
          </p:nvPr>
        </p:nvGraphicFramePr>
        <p:xfrm>
          <a:off x="8015117" y="2051069"/>
          <a:ext cx="4060505" cy="42551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itle 11">
            <a:extLst>
              <a:ext uri="{FF2B5EF4-FFF2-40B4-BE49-F238E27FC236}">
                <a16:creationId xmlns:a16="http://schemas.microsoft.com/office/drawing/2014/main" id="{78B80062-DC4C-1240-94E3-121E61167F81}"/>
              </a:ext>
            </a:extLst>
          </p:cNvPr>
          <p:cNvSpPr>
            <a:spLocks noGrp="1"/>
          </p:cNvSpPr>
          <p:nvPr>
            <p:ph type="title"/>
          </p:nvPr>
        </p:nvSpPr>
        <p:spPr/>
        <p:txBody>
          <a:bodyPr/>
          <a:lstStyle/>
          <a:p>
            <a:pPr algn="ctr"/>
            <a:r>
              <a:rPr lang="en-US" dirty="0"/>
              <a:t>Self-Care</a:t>
            </a:r>
          </a:p>
        </p:txBody>
      </p:sp>
    </p:spTree>
    <p:extLst>
      <p:ext uri="{BB962C8B-B14F-4D97-AF65-F5344CB8AC3E}">
        <p14:creationId xmlns:p14="http://schemas.microsoft.com/office/powerpoint/2010/main" val="1835314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CFF9E057-23EA-2840-9F69-00FB5FE6E78A}"/>
              </a:ext>
            </a:extLst>
          </p:cNvPr>
          <p:cNvSpPr>
            <a:spLocks noGrp="1"/>
          </p:cNvSpPr>
          <p:nvPr>
            <p:ph idx="1"/>
          </p:nvPr>
        </p:nvSpPr>
        <p:spPr>
          <a:xfrm>
            <a:off x="685800" y="2004060"/>
            <a:ext cx="10820400" cy="4024125"/>
          </a:xfrm>
        </p:spPr>
        <p:txBody>
          <a:bodyPr>
            <a:normAutofit/>
          </a:bodyPr>
          <a:lstStyle/>
          <a:p>
            <a:pPr marL="0" indent="0" algn="ctr">
              <a:lnSpc>
                <a:spcPct val="100000"/>
              </a:lnSpc>
              <a:buNone/>
            </a:pPr>
            <a:r>
              <a:rPr lang="en-US" altLang="en-US" sz="2800" dirty="0">
                <a:ea typeface="MS PGothic" charset="-128"/>
              </a:rPr>
              <a:t>It is important for all of us to practice proper self care to look after our mental health needs.</a:t>
            </a:r>
          </a:p>
          <a:p>
            <a:pPr marL="0" indent="0" algn="ctr">
              <a:lnSpc>
                <a:spcPct val="100000"/>
              </a:lnSpc>
              <a:buNone/>
            </a:pPr>
            <a:endParaRPr lang="en-US" altLang="en-US" sz="2800" dirty="0">
              <a:ea typeface="MS PGothic" charset="-128"/>
            </a:endParaRPr>
          </a:p>
          <a:p>
            <a:pPr marL="0" indent="0" algn="ctr">
              <a:lnSpc>
                <a:spcPct val="100000"/>
              </a:lnSpc>
              <a:buNone/>
            </a:pPr>
            <a:r>
              <a:rPr lang="en-US" altLang="en-US" sz="2800" dirty="0">
                <a:ea typeface="MS PGothic" charset="-128"/>
              </a:rPr>
              <a:t>For more self-care information, </a:t>
            </a:r>
            <a:r>
              <a:rPr lang="en-US" altLang="en-US" dirty="0">
                <a:ea typeface="MS PGothic" charset="-128"/>
              </a:rPr>
              <a:t>visit</a:t>
            </a:r>
            <a:r>
              <a:rPr lang="en-US" altLang="en-US" sz="2800" dirty="0">
                <a:ea typeface="MS PGothic" charset="-128"/>
              </a:rPr>
              <a:t> the page below:</a:t>
            </a:r>
          </a:p>
          <a:p>
            <a:pPr marL="0" indent="0" algn="ctr">
              <a:lnSpc>
                <a:spcPct val="100000"/>
              </a:lnSpc>
              <a:buNone/>
            </a:pPr>
            <a:endParaRPr lang="en-US" altLang="en-US" sz="2800" dirty="0">
              <a:ea typeface="MS PGothic" charset="-128"/>
            </a:endParaRPr>
          </a:p>
          <a:p>
            <a:pPr marL="0" indent="0" algn="ctr">
              <a:lnSpc>
                <a:spcPct val="100000"/>
              </a:lnSpc>
              <a:buNone/>
            </a:pPr>
            <a:r>
              <a:rPr lang="en-US" altLang="en-US" sz="2800" dirty="0">
                <a:ea typeface="MS PGothic" charset="-128"/>
                <a:hlinkClick r:id="rId3">
                  <a:extLst>
                    <a:ext uri="{A12FA001-AC4F-418D-AE19-62706E023703}">
                      <ahyp:hlinkClr xmlns:ahyp="http://schemas.microsoft.com/office/drawing/2018/hyperlinkcolor" val="tx"/>
                    </a:ext>
                  </a:extLst>
                </a:hlinkClick>
              </a:rPr>
              <a:t>University at Buffalo – School of Social Work</a:t>
            </a:r>
          </a:p>
          <a:p>
            <a:pPr marL="0" indent="0" algn="ctr">
              <a:lnSpc>
                <a:spcPct val="100000"/>
              </a:lnSpc>
              <a:buNone/>
            </a:pPr>
            <a:r>
              <a:rPr lang="en-US" altLang="en-US" sz="2800" dirty="0">
                <a:ea typeface="MS PGothic" charset="-128"/>
                <a:hlinkClick r:id="rId3">
                  <a:extLst>
                    <a:ext uri="{A12FA001-AC4F-418D-AE19-62706E023703}">
                      <ahyp:hlinkClr xmlns:ahyp="http://schemas.microsoft.com/office/drawing/2018/hyperlinkcolor" val="tx"/>
                    </a:ext>
                  </a:extLst>
                </a:hlinkClick>
              </a:rPr>
              <a:t>Self Care Starter-Kit</a:t>
            </a:r>
            <a:endParaRPr lang="en-US" altLang="en-US" sz="2800" dirty="0">
              <a:ea typeface="MS PGothic" charset="-128"/>
            </a:endParaRPr>
          </a:p>
          <a:p>
            <a:pPr marL="0" indent="0">
              <a:lnSpc>
                <a:spcPct val="100000"/>
              </a:lnSpc>
              <a:buNone/>
            </a:pPr>
            <a:endParaRPr lang="en-US" altLang="en-US" sz="2800" dirty="0">
              <a:ea typeface="MS PGothic" charset="-128"/>
            </a:endParaRPr>
          </a:p>
        </p:txBody>
      </p:sp>
      <p:sp>
        <p:nvSpPr>
          <p:cNvPr id="5" name="Title 4">
            <a:extLst>
              <a:ext uri="{FF2B5EF4-FFF2-40B4-BE49-F238E27FC236}">
                <a16:creationId xmlns:a16="http://schemas.microsoft.com/office/drawing/2014/main" id="{08C98F54-5C26-A844-B8A9-4254B410AE5E}"/>
              </a:ext>
            </a:extLst>
          </p:cNvPr>
          <p:cNvSpPr>
            <a:spLocks noGrp="1"/>
          </p:cNvSpPr>
          <p:nvPr>
            <p:ph type="title"/>
          </p:nvPr>
        </p:nvSpPr>
        <p:spPr/>
        <p:txBody>
          <a:bodyPr/>
          <a:lstStyle/>
          <a:p>
            <a:pPr algn="ctr"/>
            <a:r>
              <a:rPr lang="en-US" dirty="0"/>
              <a:t>Self-Care</a:t>
            </a:r>
          </a:p>
        </p:txBody>
      </p:sp>
      <p:sp>
        <p:nvSpPr>
          <p:cNvPr id="6" name="Text Box 2">
            <a:extLst>
              <a:ext uri="{FF2B5EF4-FFF2-40B4-BE49-F238E27FC236}">
                <a16:creationId xmlns:a16="http://schemas.microsoft.com/office/drawing/2014/main" id="{DDBF1621-0AF8-405C-861B-DDBF9C935E40}"/>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43664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11A0DA-70C2-F545-A47C-2E3090978797}"/>
              </a:ext>
            </a:extLst>
          </p:cNvPr>
          <p:cNvSpPr/>
          <p:nvPr/>
        </p:nvSpPr>
        <p:spPr>
          <a:xfrm>
            <a:off x="583143" y="1690688"/>
            <a:ext cx="5369421" cy="4832092"/>
          </a:xfrm>
          <a:prstGeom prst="rect">
            <a:avLst/>
          </a:prstGeom>
        </p:spPr>
        <p:txBody>
          <a:bodyPr wrap="square">
            <a:spAutoFit/>
          </a:bodyPr>
          <a:lstStyle/>
          <a:p>
            <a:pPr defTabSz="914400">
              <a:defRPr/>
            </a:pPr>
            <a:r>
              <a:rPr lang="en-US" sz="2800" dirty="0" err="1"/>
              <a:t>Brené</a:t>
            </a:r>
            <a:r>
              <a:rPr lang="en-US" sz="2800" dirty="0"/>
              <a:t> Brown on Empathy</a:t>
            </a:r>
          </a:p>
          <a:p>
            <a:pPr defTabSz="914400">
              <a:defRPr/>
            </a:pPr>
            <a:endParaRPr lang="en-US" sz="2800" dirty="0"/>
          </a:p>
          <a:p>
            <a:pPr defTabSz="914400">
              <a:defRPr/>
            </a:pPr>
            <a:r>
              <a:rPr lang="en-US" sz="2800" dirty="0">
                <a:solidFill>
                  <a:srgbClr val="1A5787"/>
                </a:solidFill>
                <a:hlinkClick r:id="rId3">
                  <a:extLst>
                    <a:ext uri="{A12FA001-AC4F-418D-AE19-62706E023703}">
                      <ahyp:hlinkClr xmlns:ahyp="http://schemas.microsoft.com/office/drawing/2018/hyperlinkcolor" val="tx"/>
                    </a:ext>
                  </a:extLst>
                </a:hlinkClick>
              </a:rPr>
              <a:t>Video Link</a:t>
            </a:r>
            <a:endParaRPr lang="en-US" sz="2800" dirty="0">
              <a:solidFill>
                <a:srgbClr val="1A5787"/>
              </a:solidFill>
            </a:endParaRPr>
          </a:p>
          <a:p>
            <a:pPr lvl="0" defTabSz="914400">
              <a:defRPr/>
            </a:pPr>
            <a:endParaRPr lang="en-US" sz="2800" dirty="0"/>
          </a:p>
          <a:p>
            <a:pPr lvl="0" defTabSz="914400">
              <a:defRPr/>
            </a:pPr>
            <a:endParaRPr lang="en-US" sz="2800" dirty="0"/>
          </a:p>
          <a:p>
            <a:pPr lvl="0" defTabSz="914400">
              <a:defRPr/>
            </a:pPr>
            <a:r>
              <a:rPr lang="en-US" sz="2800" dirty="0"/>
              <a:t>Drowning in Empathy: The Cost of Vicarious Trauma </a:t>
            </a:r>
          </a:p>
          <a:p>
            <a:pPr lvl="0" defTabSz="914400">
              <a:defRPr/>
            </a:pPr>
            <a:r>
              <a:rPr lang="en-US" sz="2800" dirty="0"/>
              <a:t>| Amy Cunningham | </a:t>
            </a:r>
            <a:r>
              <a:rPr lang="en-US" sz="2800" dirty="0" err="1"/>
              <a:t>TEDxSanAntonio</a:t>
            </a:r>
            <a:endParaRPr lang="en-US" sz="2800" dirty="0"/>
          </a:p>
          <a:p>
            <a:pPr lvl="0" defTabSz="914400">
              <a:defRPr/>
            </a:pPr>
            <a:endParaRPr lang="en-US" sz="2800" dirty="0"/>
          </a:p>
          <a:p>
            <a:pPr lvl="0" defTabSz="914400">
              <a:defRPr/>
            </a:pPr>
            <a:r>
              <a:rPr lang="en-US" sz="2800" u="sng" dirty="0">
                <a:solidFill>
                  <a:srgbClr val="1A5787"/>
                </a:solidFill>
                <a:hlinkClick r:id="rId4">
                  <a:extLst>
                    <a:ext uri="{A12FA001-AC4F-418D-AE19-62706E023703}">
                      <ahyp:hlinkClr xmlns:ahyp="http://schemas.microsoft.com/office/drawing/2018/hyperlinkcolor" val="tx"/>
                    </a:ext>
                  </a:extLst>
                </a:hlinkClick>
              </a:rPr>
              <a:t>Video Link</a:t>
            </a:r>
            <a:endParaRPr lang="en-US" sz="2800" u="sng" dirty="0">
              <a:solidFill>
                <a:srgbClr val="1A5787"/>
              </a:solidFill>
            </a:endParaRPr>
          </a:p>
        </p:txBody>
      </p:sp>
      <p:sp>
        <p:nvSpPr>
          <p:cNvPr id="15" name="Title 14">
            <a:extLst>
              <a:ext uri="{FF2B5EF4-FFF2-40B4-BE49-F238E27FC236}">
                <a16:creationId xmlns:a16="http://schemas.microsoft.com/office/drawing/2014/main" id="{D6A0B8CF-D52E-B846-9C43-8811267D9498}"/>
              </a:ext>
            </a:extLst>
          </p:cNvPr>
          <p:cNvSpPr>
            <a:spLocks noGrp="1"/>
          </p:cNvSpPr>
          <p:nvPr>
            <p:ph type="title"/>
          </p:nvPr>
        </p:nvSpPr>
        <p:spPr/>
        <p:txBody>
          <a:bodyPr/>
          <a:lstStyle/>
          <a:p>
            <a:pPr algn="ctr"/>
            <a:r>
              <a:rPr lang="en-US" dirty="0"/>
              <a:t>Empathy</a:t>
            </a:r>
          </a:p>
        </p:txBody>
      </p:sp>
      <p:pic>
        <p:nvPicPr>
          <p:cNvPr id="16" name="Picture 15">
            <a:extLst>
              <a:ext uri="{FF2B5EF4-FFF2-40B4-BE49-F238E27FC236}">
                <a16:creationId xmlns:a16="http://schemas.microsoft.com/office/drawing/2014/main" id="{3BB9CCFA-4D3F-544C-8331-EBC1870115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7012" y="2472543"/>
            <a:ext cx="5405717" cy="3268382"/>
          </a:xfrm>
          <a:prstGeom prst="rect">
            <a:avLst/>
          </a:prstGeom>
        </p:spPr>
      </p:pic>
      <p:sp>
        <p:nvSpPr>
          <p:cNvPr id="5" name="Text Box 2">
            <a:extLst>
              <a:ext uri="{FF2B5EF4-FFF2-40B4-BE49-F238E27FC236}">
                <a16:creationId xmlns:a16="http://schemas.microsoft.com/office/drawing/2014/main" id="{337DE3F9-D776-4260-8290-9C1980AC9E95}"/>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75102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62EDBD-E03E-8B47-9940-2DC6CCA15CD3}"/>
              </a:ext>
            </a:extLst>
          </p:cNvPr>
          <p:cNvSpPr txBox="1"/>
          <p:nvPr/>
        </p:nvSpPr>
        <p:spPr>
          <a:xfrm>
            <a:off x="577516" y="2080663"/>
            <a:ext cx="6176211" cy="3966022"/>
          </a:xfrm>
          <a:prstGeom prst="rect">
            <a:avLst/>
          </a:prstGeom>
          <a:noFill/>
        </p:spPr>
        <p:txBody>
          <a:bodyPr wrap="square" rtlCol="0">
            <a:spAutoFit/>
          </a:bodyPr>
          <a:lstStyle/>
          <a:p>
            <a:r>
              <a:rPr lang="en-US" sz="2400" b="1" dirty="0"/>
              <a:t>Potential to Grow Through Trauma:</a:t>
            </a:r>
          </a:p>
          <a:p>
            <a:endParaRPr lang="en-US" sz="2400" b="1" dirty="0"/>
          </a:p>
          <a:p>
            <a:pPr marL="285750" indent="-285750">
              <a:buFontTx/>
              <a:buChar char="-"/>
            </a:pPr>
            <a:r>
              <a:rPr lang="en-US" dirty="0"/>
              <a:t>Stress and growth occur together, not one or the other.</a:t>
            </a:r>
          </a:p>
          <a:p>
            <a:pPr marL="285750" indent="-285750">
              <a:lnSpc>
                <a:spcPct val="150000"/>
              </a:lnSpc>
              <a:buFontTx/>
              <a:buChar char="-"/>
            </a:pPr>
            <a:r>
              <a:rPr lang="en-US" dirty="0"/>
              <a:t>Increased ability to manage difficult situations.</a:t>
            </a:r>
          </a:p>
          <a:p>
            <a:pPr marL="285750" indent="-285750">
              <a:lnSpc>
                <a:spcPct val="150000"/>
              </a:lnSpc>
              <a:buFontTx/>
              <a:buChar char="-"/>
            </a:pPr>
            <a:r>
              <a:rPr lang="en-US" dirty="0"/>
              <a:t>May improve relationships following the event. See that those close to you care for you.</a:t>
            </a:r>
          </a:p>
          <a:p>
            <a:pPr marL="285750" indent="-285750">
              <a:lnSpc>
                <a:spcPct val="150000"/>
              </a:lnSpc>
              <a:buFontTx/>
              <a:buChar char="-"/>
            </a:pPr>
            <a:r>
              <a:rPr lang="en-US" dirty="0"/>
              <a:t>Reestablished priorities and new pathways.</a:t>
            </a:r>
          </a:p>
          <a:p>
            <a:pPr marL="285750" indent="-285750">
              <a:lnSpc>
                <a:spcPct val="150000"/>
              </a:lnSpc>
              <a:buFontTx/>
              <a:buChar char="-"/>
            </a:pPr>
            <a:r>
              <a:rPr lang="en-US" dirty="0"/>
              <a:t>No one wants to experience trauma, but it doesn’t always mean negative consequences.</a:t>
            </a:r>
          </a:p>
          <a:p>
            <a:pPr marL="285750" indent="-285750">
              <a:lnSpc>
                <a:spcPct val="150000"/>
              </a:lnSpc>
              <a:buFontTx/>
              <a:buChar char="-"/>
            </a:pPr>
            <a:r>
              <a:rPr lang="en-US" dirty="0"/>
              <a:t>You may become a better you. </a:t>
            </a:r>
          </a:p>
        </p:txBody>
      </p:sp>
      <p:pic>
        <p:nvPicPr>
          <p:cNvPr id="5" name="Picture 4">
            <a:extLst>
              <a:ext uri="{FF2B5EF4-FFF2-40B4-BE49-F238E27FC236}">
                <a16:creationId xmlns:a16="http://schemas.microsoft.com/office/drawing/2014/main" id="{C158DEE2-9878-2A40-AC22-AD3EF64004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9690" y="2163568"/>
            <a:ext cx="3826510" cy="4074965"/>
          </a:xfrm>
          <a:prstGeom prst="rect">
            <a:avLst/>
          </a:prstGeom>
        </p:spPr>
      </p:pic>
      <p:sp>
        <p:nvSpPr>
          <p:cNvPr id="10" name="Title 9">
            <a:extLst>
              <a:ext uri="{FF2B5EF4-FFF2-40B4-BE49-F238E27FC236}">
                <a16:creationId xmlns:a16="http://schemas.microsoft.com/office/drawing/2014/main" id="{03F440AA-5C5A-7D42-9CC8-88FE34B0660D}"/>
              </a:ext>
            </a:extLst>
          </p:cNvPr>
          <p:cNvSpPr>
            <a:spLocks noGrp="1"/>
          </p:cNvSpPr>
          <p:nvPr>
            <p:ph type="title"/>
          </p:nvPr>
        </p:nvSpPr>
        <p:spPr/>
        <p:txBody>
          <a:bodyPr/>
          <a:lstStyle/>
          <a:p>
            <a:pPr algn="ctr"/>
            <a:r>
              <a:rPr lang="en-US" dirty="0"/>
              <a:t>Post Traumatic Growth (PTG)</a:t>
            </a:r>
          </a:p>
        </p:txBody>
      </p:sp>
      <p:sp>
        <p:nvSpPr>
          <p:cNvPr id="6" name="Text Box 2">
            <a:extLst>
              <a:ext uri="{FF2B5EF4-FFF2-40B4-BE49-F238E27FC236}">
                <a16:creationId xmlns:a16="http://schemas.microsoft.com/office/drawing/2014/main" id="{50593229-6B0C-405C-B99B-16A8C4A78D57}"/>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59734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4" name="Slide Title">
            <a:extLst>
              <a:ext uri="{FF2B5EF4-FFF2-40B4-BE49-F238E27FC236}">
                <a16:creationId xmlns:a16="http://schemas.microsoft.com/office/drawing/2014/main" id="{3CA08784-5FD5-A946-B22C-208F40CC1D46}"/>
              </a:ext>
            </a:extLst>
          </p:cNvPr>
          <p:cNvSpPr>
            <a:spLocks noGrp="1"/>
          </p:cNvSpPr>
          <p:nvPr>
            <p:ph type="title"/>
          </p:nvPr>
        </p:nvSpPr>
        <p:spPr>
          <a:xfrm>
            <a:off x="457200" y="727088"/>
            <a:ext cx="11264728" cy="1243300"/>
          </a:xfrm>
        </p:spPr>
        <p:txBody>
          <a:bodyPr>
            <a:noAutofit/>
          </a:bodyPr>
          <a:lstStyle/>
          <a:p>
            <a:pPr algn="ctr"/>
            <a:r>
              <a:rPr lang="en-US" sz="4000" dirty="0"/>
              <a:t>Resources for Trauma, Trauma-Informed Care, </a:t>
            </a:r>
            <a:br>
              <a:rPr lang="en-US" sz="4000" dirty="0"/>
            </a:br>
            <a:r>
              <a:rPr lang="en-US" sz="4000" dirty="0"/>
              <a:t>and Training Opportunities</a:t>
            </a:r>
          </a:p>
        </p:txBody>
      </p:sp>
      <p:sp>
        <p:nvSpPr>
          <p:cNvPr id="3" name="Content Placeholder 2">
            <a:extLst>
              <a:ext uri="{FF2B5EF4-FFF2-40B4-BE49-F238E27FC236}">
                <a16:creationId xmlns:a16="http://schemas.microsoft.com/office/drawing/2014/main" id="{F7205B7C-69F3-ED43-B854-EF066BADD050}"/>
              </a:ext>
            </a:extLst>
          </p:cNvPr>
          <p:cNvSpPr>
            <a:spLocks noGrp="1"/>
          </p:cNvSpPr>
          <p:nvPr>
            <p:ph idx="1"/>
          </p:nvPr>
        </p:nvSpPr>
        <p:spPr>
          <a:xfrm>
            <a:off x="679364" y="2162134"/>
            <a:ext cx="10820400" cy="4505366"/>
          </a:xfrm>
        </p:spPr>
        <p:txBody>
          <a:bodyPr>
            <a:noAutofit/>
          </a:bodyPr>
          <a:lstStyle/>
          <a:p>
            <a:pPr>
              <a:lnSpc>
                <a:spcPct val="160000"/>
              </a:lnSpc>
            </a:pPr>
            <a:r>
              <a:rPr lang="en-US" altLang="en-US" sz="1400" dirty="0">
                <a:ea typeface="MS PGothic" charset="-128"/>
              </a:rPr>
              <a:t>The Anna Foundation </a:t>
            </a:r>
            <a:r>
              <a:rPr lang="en-US" altLang="en-US" sz="1400" i="1" dirty="0">
                <a:ea typeface="MS PGothic" charset="-128"/>
                <a:hlinkClick r:id="rId3">
                  <a:extLst>
                    <a:ext uri="{A12FA001-AC4F-418D-AE19-62706E023703}">
                      <ahyp:hlinkClr xmlns:ahyp="http://schemas.microsoft.com/office/drawing/2018/hyperlinkcolor" val="tx"/>
                    </a:ext>
                  </a:extLst>
                </a:hlinkClick>
              </a:rPr>
              <a:t>www.theannainstitute.org</a:t>
            </a:r>
            <a:endParaRPr lang="en-US" altLang="en-US" sz="1400" i="1" dirty="0">
              <a:ea typeface="MS PGothic" charset="-128"/>
            </a:endParaRPr>
          </a:p>
          <a:p>
            <a:pPr>
              <a:lnSpc>
                <a:spcPct val="160000"/>
              </a:lnSpc>
            </a:pPr>
            <a:r>
              <a:rPr lang="en-US" altLang="en-US" sz="1400" dirty="0">
                <a:ea typeface="MS PGothic" charset="-128"/>
              </a:rPr>
              <a:t>The National Child Traumatic Stress Network (NCTSN) </a:t>
            </a:r>
            <a:r>
              <a:rPr lang="en-US" altLang="en-US" sz="1400" i="1" dirty="0">
                <a:ea typeface="MS PGothic" charset="-128"/>
                <a:hlinkClick r:id="rId4">
                  <a:extLst>
                    <a:ext uri="{A12FA001-AC4F-418D-AE19-62706E023703}">
                      <ahyp:hlinkClr xmlns:ahyp="http://schemas.microsoft.com/office/drawing/2018/hyperlinkcolor" val="tx"/>
                    </a:ext>
                  </a:extLst>
                </a:hlinkClick>
              </a:rPr>
              <a:t>www.nctsnet.org</a:t>
            </a:r>
            <a:endParaRPr lang="en-US" altLang="en-US" sz="1400" i="1" dirty="0">
              <a:ea typeface="MS PGothic" charset="-128"/>
            </a:endParaRPr>
          </a:p>
          <a:p>
            <a:pPr>
              <a:lnSpc>
                <a:spcPct val="160000"/>
              </a:lnSpc>
            </a:pPr>
            <a:r>
              <a:rPr lang="en-US" altLang="en-US" sz="1400" dirty="0">
                <a:ea typeface="MS PGothic" charset="-128"/>
              </a:rPr>
              <a:t>The Adverse Childhood Experiences Study </a:t>
            </a:r>
            <a:r>
              <a:rPr lang="en-US" altLang="en-US" sz="1400" i="1" dirty="0">
                <a:ea typeface="MS PGothic" charset="-128"/>
                <a:hlinkClick r:id="rId5">
                  <a:extLst>
                    <a:ext uri="{A12FA001-AC4F-418D-AE19-62706E023703}">
                      <ahyp:hlinkClr xmlns:ahyp="http://schemas.microsoft.com/office/drawing/2018/hyperlinkcolor" val="tx"/>
                    </a:ext>
                  </a:extLst>
                </a:hlinkClick>
              </a:rPr>
              <a:t>www.acestudy.org</a:t>
            </a:r>
            <a:endParaRPr lang="en-US" altLang="en-US" sz="1400" i="1" dirty="0">
              <a:ea typeface="MS PGothic" charset="-128"/>
            </a:endParaRPr>
          </a:p>
          <a:p>
            <a:pPr>
              <a:lnSpc>
                <a:spcPct val="160000"/>
              </a:lnSpc>
            </a:pPr>
            <a:r>
              <a:rPr lang="en-US" altLang="en-US" sz="1400" dirty="0">
                <a:ea typeface="MS PGothic" charset="-128"/>
              </a:rPr>
              <a:t>Ace Response - partnership between Prevent Child Abuse America and the University at Albany (SUNY) School of Social Welfare  </a:t>
            </a:r>
            <a:r>
              <a:rPr lang="en-US" altLang="en-US" sz="1400" i="1" u="sng" dirty="0">
                <a:ea typeface="MS PGothic" charset="-128"/>
                <a:hlinkClick r:id="rId6">
                  <a:extLst>
                    <a:ext uri="{A12FA001-AC4F-418D-AE19-62706E023703}">
                      <ahyp:hlinkClr xmlns:ahyp="http://schemas.microsoft.com/office/drawing/2018/hyperlinkcolor" val="tx"/>
                    </a:ext>
                  </a:extLst>
                </a:hlinkClick>
              </a:rPr>
              <a:t>www.aceresponse.org</a:t>
            </a:r>
            <a:endParaRPr lang="en-US" altLang="en-US" sz="1400" i="1" u="sng" dirty="0">
              <a:ea typeface="MS PGothic" charset="-128"/>
            </a:endParaRPr>
          </a:p>
          <a:p>
            <a:pPr>
              <a:lnSpc>
                <a:spcPct val="160000"/>
              </a:lnSpc>
            </a:pPr>
            <a:r>
              <a:rPr lang="en-US" altLang="en-US" sz="1400" dirty="0">
                <a:ea typeface="MS PGothic" charset="-128"/>
              </a:rPr>
              <a:t>Substance Abuse and Mental Health Services Administration </a:t>
            </a:r>
            <a:r>
              <a:rPr lang="en-US" altLang="en-US" sz="1400" i="1" dirty="0">
                <a:ea typeface="MS PGothic" charset="-128"/>
                <a:hlinkClick r:id="rId7">
                  <a:extLst>
                    <a:ext uri="{A12FA001-AC4F-418D-AE19-62706E023703}">
                      <ahyp:hlinkClr xmlns:ahyp="http://schemas.microsoft.com/office/drawing/2018/hyperlinkcolor" val="tx"/>
                    </a:ext>
                  </a:extLst>
                </a:hlinkClick>
              </a:rPr>
              <a:t>www.samhsa.gov</a:t>
            </a:r>
            <a:endParaRPr lang="en-US" altLang="en-US" sz="1400" i="1" dirty="0">
              <a:ea typeface="MS PGothic" charset="-128"/>
            </a:endParaRPr>
          </a:p>
          <a:p>
            <a:pPr>
              <a:lnSpc>
                <a:spcPct val="160000"/>
              </a:lnSpc>
            </a:pPr>
            <a:r>
              <a:rPr lang="en-US" altLang="en-US" sz="1400" dirty="0">
                <a:ea typeface="MS PGothic" charset="-128"/>
              </a:rPr>
              <a:t>The Institute of Trauma &amp; Trauma-Informed Care at the University at Buffalo School of Social Work </a:t>
            </a:r>
            <a:r>
              <a:rPr lang="en-US" altLang="en-US" sz="1400" i="1" dirty="0">
                <a:ea typeface="MS PGothic" charset="-128"/>
                <a:hlinkClick r:id="rId8">
                  <a:extLst>
                    <a:ext uri="{A12FA001-AC4F-418D-AE19-62706E023703}">
                      <ahyp:hlinkClr xmlns:ahyp="http://schemas.microsoft.com/office/drawing/2018/hyperlinkcolor" val="tx"/>
                    </a:ext>
                  </a:extLst>
                </a:hlinkClick>
              </a:rPr>
              <a:t>www.</a:t>
            </a:r>
            <a:r>
              <a:rPr lang="en-US" altLang="en-US" sz="1400" i="1" dirty="0">
                <a:ea typeface="MS PGothic" charset="-128"/>
              </a:rPr>
              <a:t>socialwork.buffalo.edu/ittic</a:t>
            </a:r>
          </a:p>
          <a:p>
            <a:pPr>
              <a:lnSpc>
                <a:spcPct val="160000"/>
              </a:lnSpc>
            </a:pPr>
            <a:r>
              <a:rPr lang="en-US" altLang="en-US" sz="1400" dirty="0">
                <a:ea typeface="MS PGothic" charset="-128"/>
              </a:rPr>
              <a:t>The Trauma Institute &amp; Child Trauma Institute </a:t>
            </a:r>
            <a:r>
              <a:rPr lang="en-US" altLang="en-US" sz="1400" i="1" dirty="0">
                <a:ea typeface="MS PGothic" charset="-128"/>
                <a:hlinkClick r:id="rId9">
                  <a:extLst>
                    <a:ext uri="{A12FA001-AC4F-418D-AE19-62706E023703}">
                      <ahyp:hlinkClr xmlns:ahyp="http://schemas.microsoft.com/office/drawing/2018/hyperlinkcolor" val="tx"/>
                    </a:ext>
                  </a:extLst>
                </a:hlinkClick>
              </a:rPr>
              <a:t>www.childtrauma.com</a:t>
            </a:r>
            <a:endParaRPr lang="en-US" altLang="en-US" sz="1400" i="1" dirty="0">
              <a:ea typeface="MS PGothic" charset="-128"/>
            </a:endParaRPr>
          </a:p>
          <a:p>
            <a:pPr>
              <a:lnSpc>
                <a:spcPct val="160000"/>
              </a:lnSpc>
            </a:pPr>
            <a:r>
              <a:rPr lang="en-US" altLang="en-US" sz="1400" dirty="0">
                <a:ea typeface="MS PGothic" charset="-128"/>
              </a:rPr>
              <a:t>The Sanctuary Model </a:t>
            </a:r>
            <a:r>
              <a:rPr lang="en-US" altLang="en-US" sz="1400" i="1" dirty="0">
                <a:ea typeface="MS PGothic" charset="-128"/>
                <a:hlinkClick r:id="rId10">
                  <a:extLst>
                    <a:ext uri="{A12FA001-AC4F-418D-AE19-62706E023703}">
                      <ahyp:hlinkClr xmlns:ahyp="http://schemas.microsoft.com/office/drawing/2018/hyperlinkcolor" val="tx"/>
                    </a:ext>
                  </a:extLst>
                </a:hlinkClick>
              </a:rPr>
              <a:t>http://www.sanctuaryweb.com/</a:t>
            </a:r>
            <a:endParaRPr lang="en-US" altLang="en-US" sz="1400" i="1" u="sng" dirty="0">
              <a:ea typeface="MS PGothic" charset="-128"/>
            </a:endParaRPr>
          </a:p>
        </p:txBody>
      </p:sp>
      <p:sp>
        <p:nvSpPr>
          <p:cNvPr id="5" name="Text Box 2">
            <a:extLst>
              <a:ext uri="{FF2B5EF4-FFF2-40B4-BE49-F238E27FC236}">
                <a16:creationId xmlns:a16="http://schemas.microsoft.com/office/drawing/2014/main" id="{923E559C-C99E-473A-AFB8-92B70633F3F4}"/>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16342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99F4A-2DE0-D24B-91A4-C7BD78359C8B}"/>
              </a:ext>
            </a:extLst>
          </p:cNvPr>
          <p:cNvSpPr>
            <a:spLocks noGrp="1"/>
          </p:cNvSpPr>
          <p:nvPr>
            <p:ph type="title"/>
          </p:nvPr>
        </p:nvSpPr>
        <p:spPr>
          <a:xfrm>
            <a:off x="3317004" y="817849"/>
            <a:ext cx="5557992" cy="753763"/>
          </a:xfrm>
        </p:spPr>
        <p:txBody>
          <a:bodyPr/>
          <a:lstStyle/>
          <a:p>
            <a:pPr algn="ctr"/>
            <a:r>
              <a:rPr lang="en-US" dirty="0"/>
              <a:t>Local WNY Resources</a:t>
            </a:r>
          </a:p>
        </p:txBody>
      </p:sp>
      <p:sp>
        <p:nvSpPr>
          <p:cNvPr id="6" name="Content Placeholder 5">
            <a:extLst>
              <a:ext uri="{FF2B5EF4-FFF2-40B4-BE49-F238E27FC236}">
                <a16:creationId xmlns:a16="http://schemas.microsoft.com/office/drawing/2014/main" id="{3136547B-7684-584F-807E-CB81C4E83120}"/>
              </a:ext>
            </a:extLst>
          </p:cNvPr>
          <p:cNvSpPr>
            <a:spLocks noGrp="1"/>
          </p:cNvSpPr>
          <p:nvPr>
            <p:ph idx="1"/>
          </p:nvPr>
        </p:nvSpPr>
        <p:spPr>
          <a:xfrm>
            <a:off x="838200" y="1999797"/>
            <a:ext cx="10515600" cy="4351338"/>
          </a:xfrm>
        </p:spPr>
        <p:txBody>
          <a:bodyPr>
            <a:normAutofit fontScale="92500"/>
          </a:bodyPr>
          <a:lstStyle/>
          <a:p>
            <a:pPr marL="0" indent="0" algn="ctr">
              <a:buNone/>
            </a:pPr>
            <a:r>
              <a:rPr lang="en-US" sz="2400" dirty="0"/>
              <a:t>To find trauma-specific treatment providers, community-based agencies and other resources in Western New York please visit:</a:t>
            </a:r>
          </a:p>
          <a:p>
            <a:pPr marL="0" indent="0" algn="ctr">
              <a:buNone/>
            </a:pPr>
            <a:endParaRPr lang="en-US" sz="2400" dirty="0"/>
          </a:p>
          <a:p>
            <a:pPr marL="0" indent="0" algn="ctr">
              <a:buNone/>
            </a:pPr>
            <a:r>
              <a:rPr lang="en-US" sz="2400" dirty="0">
                <a:hlinkClick r:id="rId3">
                  <a:extLst>
                    <a:ext uri="{A12FA001-AC4F-418D-AE19-62706E023703}">
                      <ahyp:hlinkClr xmlns:ahyp="http://schemas.microsoft.com/office/drawing/2018/hyperlinkcolor" val="tx"/>
                    </a:ext>
                  </a:extLst>
                </a:hlinkClick>
              </a:rPr>
              <a:t>https://ticiwny.org/directory/</a:t>
            </a:r>
            <a:endParaRPr lang="en-US" sz="2400" dirty="0"/>
          </a:p>
          <a:p>
            <a:pPr marL="0" indent="0" algn="ctr">
              <a:buNone/>
            </a:pPr>
            <a:endParaRPr lang="en-US" i="1" dirty="0"/>
          </a:p>
          <a:p>
            <a:pPr marL="0" indent="0" algn="ctr">
              <a:spcAft>
                <a:spcPts val="600"/>
              </a:spcAft>
              <a:buNone/>
            </a:pPr>
            <a:r>
              <a:rPr lang="en-US" i="1" dirty="0"/>
              <a:t>“Anything that’s human is mention-able, and anything that is mention-able can be more manageable. When we can talk about our feelings, they become less overwhelming, less upsetting, and less scary. The people we trust with that important talk can help us know that we are not alone.” </a:t>
            </a:r>
          </a:p>
          <a:p>
            <a:pPr marL="0" indent="0" algn="ctr">
              <a:spcAft>
                <a:spcPts val="600"/>
              </a:spcAft>
              <a:buNone/>
            </a:pPr>
            <a:r>
              <a:rPr lang="en-US" i="1" dirty="0"/>
              <a:t>― Fred Rogers</a:t>
            </a:r>
            <a:endParaRPr lang="en-US" dirty="0"/>
          </a:p>
        </p:txBody>
      </p:sp>
      <p:sp>
        <p:nvSpPr>
          <p:cNvPr id="4" name="Text Box 2">
            <a:extLst>
              <a:ext uri="{FF2B5EF4-FFF2-40B4-BE49-F238E27FC236}">
                <a16:creationId xmlns:a16="http://schemas.microsoft.com/office/drawing/2014/main" id="{897C0B28-57A1-4978-A315-456B80DF1EDC}"/>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7084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00599-DE04-864D-A334-E41794DCB75B}"/>
              </a:ext>
            </a:extLst>
          </p:cNvPr>
          <p:cNvSpPr>
            <a:spLocks noGrp="1"/>
          </p:cNvSpPr>
          <p:nvPr>
            <p:ph type="title"/>
          </p:nvPr>
        </p:nvSpPr>
        <p:spPr>
          <a:xfrm>
            <a:off x="1790700" y="631023"/>
            <a:ext cx="8610600" cy="776328"/>
          </a:xfrm>
        </p:spPr>
        <p:txBody>
          <a:bodyPr/>
          <a:lstStyle/>
          <a:p>
            <a:pPr algn="ctr"/>
            <a:r>
              <a:rPr lang="en-US" dirty="0"/>
              <a:t>References</a:t>
            </a:r>
          </a:p>
        </p:txBody>
      </p:sp>
      <p:sp>
        <p:nvSpPr>
          <p:cNvPr id="4" name="Content Placeholder 2">
            <a:extLst>
              <a:ext uri="{FF2B5EF4-FFF2-40B4-BE49-F238E27FC236}">
                <a16:creationId xmlns:a16="http://schemas.microsoft.com/office/drawing/2014/main" id="{FDD58A42-7FC2-224E-8CF7-0BE1B5A3D852}"/>
              </a:ext>
            </a:extLst>
          </p:cNvPr>
          <p:cNvSpPr>
            <a:spLocks noGrp="1"/>
          </p:cNvSpPr>
          <p:nvPr>
            <p:ph idx="1"/>
          </p:nvPr>
        </p:nvSpPr>
        <p:spPr>
          <a:xfrm>
            <a:off x="656823" y="1588104"/>
            <a:ext cx="10849377" cy="5263457"/>
          </a:xfrm>
        </p:spPr>
        <p:txBody>
          <a:bodyPr>
            <a:noAutofit/>
          </a:bodyPr>
          <a:lstStyle/>
          <a:p>
            <a:r>
              <a:rPr lang="en-US" sz="1000" dirty="0" err="1"/>
              <a:t>Acestudy.org</a:t>
            </a:r>
            <a:r>
              <a:rPr lang="en-US" sz="1000" dirty="0"/>
              <a:t>. (2020). Retrieved from </a:t>
            </a:r>
            <a:r>
              <a:rPr lang="en-US" sz="1000" dirty="0">
                <a:hlinkClick r:id="rId3">
                  <a:extLst>
                    <a:ext uri="{A12FA001-AC4F-418D-AE19-62706E023703}">
                      <ahyp:hlinkClr xmlns:ahyp="http://schemas.microsoft.com/office/drawing/2018/hyperlinkcolor" val="tx"/>
                    </a:ext>
                  </a:extLst>
                </a:hlinkClick>
              </a:rPr>
              <a:t>http://www.acestudy.org/</a:t>
            </a:r>
            <a:endParaRPr lang="en-US" sz="1000" dirty="0"/>
          </a:p>
          <a:p>
            <a:r>
              <a:rPr lang="en-US" sz="1000" dirty="0"/>
              <a:t>Koury, S. (2020) AIDS institute and Cazenovia Recovery Services, Inc  presentations. </a:t>
            </a:r>
          </a:p>
          <a:p>
            <a:r>
              <a:rPr lang="en-US" sz="1000" dirty="0"/>
              <a:t>Bal, R. (2020). The Fight Flight Freeze Fawn Responses and The Pitfalls of Empathy. Retrieved from https://</a:t>
            </a:r>
            <a:r>
              <a:rPr lang="en-US" sz="1000" dirty="0" err="1"/>
              <a:t>rolandbal.com</a:t>
            </a:r>
            <a:r>
              <a:rPr lang="en-US" sz="1000" dirty="0"/>
              <a:t>/fight-flight-freeze-fawn/ </a:t>
            </a:r>
          </a:p>
          <a:p>
            <a:r>
              <a:rPr lang="en-US" sz="1000" dirty="0" err="1"/>
              <a:t>Barish</a:t>
            </a:r>
            <a:r>
              <a:rPr lang="en-US" sz="1000" dirty="0"/>
              <a:t>, K. (2020). Review of Against empathy: The case for rational compassion. </a:t>
            </a:r>
            <a:r>
              <a:rPr lang="en-US" sz="1000" i="1" dirty="0"/>
              <a:t>The Humanistic Psychologist</a:t>
            </a:r>
            <a:r>
              <a:rPr lang="en-US" sz="1000" dirty="0"/>
              <a:t>. </a:t>
            </a:r>
            <a:r>
              <a:rPr lang="en-US" sz="1000" dirty="0">
                <a:hlinkClick r:id="rId4">
                  <a:extLst>
                    <a:ext uri="{A12FA001-AC4F-418D-AE19-62706E023703}">
                      <ahyp:hlinkClr xmlns:ahyp="http://schemas.microsoft.com/office/drawing/2018/hyperlinkcolor" val="tx"/>
                    </a:ext>
                  </a:extLst>
                </a:hlinkClick>
              </a:rPr>
              <a:t>https://doi.org/10.1037/hum0000181</a:t>
            </a:r>
            <a:endParaRPr lang="en-US" sz="1000" dirty="0"/>
          </a:p>
          <a:p>
            <a:r>
              <a:rPr lang="en-US" sz="1000" dirty="0" err="1"/>
              <a:t>Brainline</a:t>
            </a:r>
            <a:r>
              <a:rPr lang="en-US" sz="1000" dirty="0"/>
              <a:t>. (2019). Growing Through Trauma. Retrieved from https://</a:t>
            </a:r>
            <a:r>
              <a:rPr lang="en-US" sz="1000" dirty="0" err="1"/>
              <a:t>www.brainline.org</a:t>
            </a:r>
            <a:r>
              <a:rPr lang="en-US" sz="1000" dirty="0"/>
              <a:t>/article/growing-through-trauma</a:t>
            </a:r>
          </a:p>
          <a:p>
            <a:r>
              <a:rPr lang="en-US" sz="1000" dirty="0"/>
              <a:t>CDC. (2020). Adverse Childhood Experiences (ACEs). Retrieved from https://</a:t>
            </a:r>
            <a:r>
              <a:rPr lang="en-US" sz="1000" dirty="0" err="1"/>
              <a:t>www.cdc.gov</a:t>
            </a:r>
            <a:r>
              <a:rPr lang="en-US" sz="1000" dirty="0"/>
              <a:t>/</a:t>
            </a:r>
            <a:r>
              <a:rPr lang="en-US" sz="1000" dirty="0" err="1"/>
              <a:t>violenceprevention</a:t>
            </a:r>
            <a:r>
              <a:rPr lang="en-US" sz="1000" dirty="0"/>
              <a:t>/</a:t>
            </a:r>
            <a:r>
              <a:rPr lang="en-US" sz="1000" dirty="0" err="1"/>
              <a:t>acestudy</a:t>
            </a:r>
            <a:r>
              <a:rPr lang="en-US" sz="1000" dirty="0"/>
              <a:t>/ </a:t>
            </a:r>
          </a:p>
          <a:p>
            <a:r>
              <a:rPr lang="en-US" sz="1000" dirty="0"/>
              <a:t>Collier, L. (2016). Growth after trauma. Retrieved from </a:t>
            </a:r>
            <a:r>
              <a:rPr lang="en-US" sz="1000" dirty="0">
                <a:hlinkClick r:id="rId5">
                  <a:extLst>
                    <a:ext uri="{A12FA001-AC4F-418D-AE19-62706E023703}">
                      <ahyp:hlinkClr xmlns:ahyp="http://schemas.microsoft.com/office/drawing/2018/hyperlinkcolor" val="tx"/>
                    </a:ext>
                  </a:extLst>
                </a:hlinkClick>
              </a:rPr>
              <a:t>https://www.apa.org/monitor/2016/11/growth-trauma</a:t>
            </a:r>
            <a:endParaRPr lang="en-US" sz="1000" dirty="0"/>
          </a:p>
          <a:p>
            <a:r>
              <a:rPr lang="en-US" altLang="en-US" sz="1000" dirty="0">
                <a:ea typeface="MS PGothic" charset="-128"/>
              </a:rPr>
              <a:t>“Creating Cultures of Trauma-Informed Care: A Self-Assessment and Planning Protocol” by Roger D. Fallot, Ph.D. and Maxine Harris, Ph.D. </a:t>
            </a:r>
            <a:r>
              <a:rPr lang="en-US" altLang="en-US" sz="1000" i="1" dirty="0">
                <a:ea typeface="MS PGothic" charset="-128"/>
              </a:rPr>
              <a:t>Community Connections</a:t>
            </a:r>
            <a:r>
              <a:rPr lang="en-US" altLang="en-US" sz="1000" dirty="0">
                <a:ea typeface="MS PGothic" charset="-128"/>
              </a:rPr>
              <a:t>, April 2009</a:t>
            </a:r>
          </a:p>
          <a:p>
            <a:r>
              <a:rPr lang="en-US" sz="1000" dirty="0" err="1"/>
              <a:t>CrownHeightsCo</a:t>
            </a:r>
            <a:r>
              <a:rPr lang="en-US" sz="1000" dirty="0"/>
              <a:t>. (2020). Healing </a:t>
            </a:r>
            <a:r>
              <a:rPr lang="en-US" sz="1000" dirty="0" err="1"/>
              <a:t>Neen</a:t>
            </a:r>
            <a:r>
              <a:rPr lang="en-US" sz="1000" dirty="0"/>
              <a:t>: The Tonier Cain Documentary. Retrieved from http://</a:t>
            </a:r>
            <a:r>
              <a:rPr lang="en-US" sz="1000" dirty="0" err="1"/>
              <a:t>healingneen.com</a:t>
            </a:r>
            <a:r>
              <a:rPr lang="en-US" sz="1000" dirty="0"/>
              <a:t>/ </a:t>
            </a:r>
            <a:endParaRPr lang="en-US" altLang="en-US" sz="1000" dirty="0">
              <a:ea typeface="MS PGothic" charset="-128"/>
            </a:endParaRPr>
          </a:p>
          <a:p>
            <a:r>
              <a:rPr lang="en-US" altLang="en-US" sz="1000" dirty="0">
                <a:ea typeface="MS PGothic" charset="-128"/>
              </a:rPr>
              <a:t>“Early Childhood Adversity, Toxic Stress, and the Role of the Pediatrician: Translating Developmental Science into Lifelong Health.” </a:t>
            </a:r>
            <a:r>
              <a:rPr lang="en-US" altLang="en-US" sz="1000" i="1" dirty="0">
                <a:ea typeface="MS PGothic" charset="-128"/>
              </a:rPr>
              <a:t>American Academy of Pediatrics</a:t>
            </a:r>
            <a:r>
              <a:rPr lang="en-US" altLang="en-US" sz="1000" dirty="0">
                <a:ea typeface="MS PGothic" charset="-128"/>
              </a:rPr>
              <a:t> </a:t>
            </a:r>
            <a:r>
              <a:rPr lang="en-US" altLang="en-US" sz="1000" i="1" dirty="0">
                <a:ea typeface="MS PGothic" charset="-128"/>
              </a:rPr>
              <a:t>January 2012 Policy Statement</a:t>
            </a:r>
          </a:p>
          <a:p>
            <a:r>
              <a:rPr lang="en-US" sz="1000" dirty="0" err="1"/>
              <a:t>Gillson</a:t>
            </a:r>
            <a:r>
              <a:rPr lang="en-US" sz="1000" dirty="0"/>
              <a:t>, S. L., &amp; Ross, D. A. (2019). From generation to generation: Rethinking “soul wounds” and historical trauma. </a:t>
            </a:r>
            <a:r>
              <a:rPr lang="en-US" sz="1000" i="1" dirty="0"/>
              <a:t>Biological Psychiatry</a:t>
            </a:r>
            <a:r>
              <a:rPr lang="en-US" sz="1000" dirty="0"/>
              <a:t>, </a:t>
            </a:r>
            <a:r>
              <a:rPr lang="en-US" sz="1000" i="1" dirty="0"/>
              <a:t>86</a:t>
            </a:r>
            <a:r>
              <a:rPr lang="en-US" sz="1000" dirty="0"/>
              <a:t>(7), e19–e20. https://</a:t>
            </a:r>
            <a:r>
              <a:rPr lang="en-US" sz="1000" dirty="0" err="1"/>
              <a:t>doi.org</a:t>
            </a:r>
            <a:r>
              <a:rPr lang="en-US" sz="1000" dirty="0"/>
              <a:t>/10.1016/j.biopsych.2019.07.033</a:t>
            </a:r>
            <a:endParaRPr lang="en-US" altLang="en-US" sz="1000" i="1" dirty="0">
              <a:ea typeface="MS PGothic" charset="-128"/>
            </a:endParaRPr>
          </a:p>
          <a:p>
            <a:r>
              <a:rPr lang="en-US" sz="1000" dirty="0"/>
              <a:t>NASMHPD. (2019). National Association of State Mental Health Program Directors. Retrieved from http://</a:t>
            </a:r>
            <a:r>
              <a:rPr lang="en-US" sz="1000" dirty="0" err="1"/>
              <a:t>www.nasmhpd.org</a:t>
            </a:r>
            <a:r>
              <a:rPr lang="en-US" sz="1000" dirty="0"/>
              <a:t>/ </a:t>
            </a:r>
          </a:p>
          <a:p>
            <a:r>
              <a:rPr lang="en-US" sz="1000" dirty="0"/>
              <a:t>SAMHSA. (2018). Criminal Justice Training Version 3.1. Retrieved from https://</a:t>
            </a:r>
            <a:r>
              <a:rPr lang="en-US" sz="1000" dirty="0" err="1"/>
              <a:t>www.prainc.com</a:t>
            </a:r>
            <a:r>
              <a:rPr lang="en-US" sz="1000" dirty="0"/>
              <a:t>/trauma-informed-training/training-materials/criminal-justice-training-v3-1/ </a:t>
            </a:r>
          </a:p>
          <a:p>
            <a:r>
              <a:rPr lang="en-US" altLang="en-US" sz="1000" dirty="0">
                <a:ea typeface="MS PGothic" charset="-128"/>
              </a:rPr>
              <a:t>Southern Poverty Law Center. [</a:t>
            </a:r>
            <a:r>
              <a:rPr lang="en-US" altLang="en-US" sz="1000" dirty="0" err="1">
                <a:ea typeface="MS PGothic" charset="-128"/>
              </a:rPr>
              <a:t>splcenter</a:t>
            </a:r>
            <a:r>
              <a:rPr lang="en-US" altLang="en-US" sz="1000" dirty="0">
                <a:ea typeface="MS PGothic" charset="-128"/>
              </a:rPr>
              <a:t>].  (2017) </a:t>
            </a:r>
            <a:r>
              <a:rPr lang="en-US" sz="1000" dirty="0">
                <a:latin typeface="system-ui"/>
              </a:rPr>
              <a:t>12 years to the day after Hurricane Katrina, reporters must still be aware of implicit bias. </a:t>
            </a:r>
            <a:r>
              <a:rPr lang="en-US" sz="1000" dirty="0">
                <a:latin typeface="system-ui"/>
                <a:hlinkClick r:id="rId6">
                  <a:extLst>
                    <a:ext uri="{A12FA001-AC4F-418D-AE19-62706E023703}">
                      <ahyp:hlinkClr xmlns:ahyp="http://schemas.microsoft.com/office/drawing/2018/hyperlinkcolor" val="tx"/>
                    </a:ext>
                  </a:extLst>
                </a:hlinkClick>
              </a:rPr>
              <a:t>#HurricaneHarvey</a:t>
            </a:r>
            <a:endParaRPr lang="en-US" altLang="en-US" sz="1000" dirty="0">
              <a:ea typeface="MS PGothic" charset="-128"/>
            </a:endParaRPr>
          </a:p>
          <a:p>
            <a:r>
              <a:rPr lang="en-US" altLang="en-US" sz="1000" dirty="0">
                <a:ea typeface="MS PGothic" charset="-128"/>
              </a:rPr>
              <a:t>“Trauma-Informed Care” – PowerPoint presentation by Elizabeth Hudson, LCSW,  Consultant to the Wisconsin Dept. of Health Services, Division of Mental Health and Substance Abuse Services</a:t>
            </a:r>
          </a:p>
          <a:p>
            <a:r>
              <a:rPr lang="en-US" sz="1000" dirty="0"/>
              <a:t>Working together to promote trauma informed relationships and practices. (2020). Retrieved from http://</a:t>
            </a:r>
            <a:r>
              <a:rPr lang="en-US" sz="1000" dirty="0" err="1"/>
              <a:t>www.trauma-informed.ca</a:t>
            </a:r>
            <a:r>
              <a:rPr lang="en-US" sz="1000" dirty="0"/>
              <a:t>/ </a:t>
            </a:r>
            <a:endParaRPr lang="en-US" altLang="en-US" sz="1000" dirty="0">
              <a:ea typeface="MS PGothic" charset="-128"/>
            </a:endParaRPr>
          </a:p>
          <a:p>
            <a:pPr marL="0" indent="0">
              <a:buNone/>
            </a:pPr>
            <a:endParaRPr lang="en-US" sz="1000" dirty="0"/>
          </a:p>
          <a:p>
            <a:pPr marL="0" indent="0">
              <a:buNone/>
            </a:pPr>
            <a:r>
              <a:rPr lang="en-US" sz="1200" dirty="0"/>
              <a:t>Slide Formatting and Facilitator Notes were created in collaboration with members of TICI WNY Tom Dodson, Sue Green, Travis Hales, Samantha </a:t>
            </a:r>
            <a:r>
              <a:rPr lang="en-US" sz="1200" dirty="0" err="1"/>
              <a:t>Koury</a:t>
            </a:r>
            <a:r>
              <a:rPr lang="en-US" sz="1200" dirty="0"/>
              <a:t> and Dean Squires Jr. </a:t>
            </a:r>
            <a:r>
              <a:rPr lang="en-US" sz="1200" dirty="0">
                <a:hlinkClick r:id="rId7"/>
              </a:rPr>
              <a:t>http://ticiwny.org</a:t>
            </a:r>
            <a:r>
              <a:rPr lang="en-US" sz="1200" dirty="0"/>
              <a:t> </a:t>
            </a:r>
          </a:p>
        </p:txBody>
      </p:sp>
      <p:sp>
        <p:nvSpPr>
          <p:cNvPr id="5" name="Text Box 2">
            <a:extLst>
              <a:ext uri="{FF2B5EF4-FFF2-40B4-BE49-F238E27FC236}">
                <a16:creationId xmlns:a16="http://schemas.microsoft.com/office/drawing/2014/main" id="{458F259B-E684-45BB-90F8-AAC8AF5D0B07}"/>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2090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00E6A-1DAC-4D43-B10A-9E8AC38705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392" y="2424534"/>
            <a:ext cx="6184392" cy="3285008"/>
          </a:xfrm>
          <a:prstGeom prst="rect">
            <a:avLst/>
          </a:prstGeom>
        </p:spPr>
      </p:pic>
      <p:sp>
        <p:nvSpPr>
          <p:cNvPr id="4" name="Rectangle 3">
            <a:extLst>
              <a:ext uri="{FF2B5EF4-FFF2-40B4-BE49-F238E27FC236}">
                <a16:creationId xmlns:a16="http://schemas.microsoft.com/office/drawing/2014/main" id="{41C0DD09-2499-894A-91A7-9F2F88695A99}"/>
              </a:ext>
            </a:extLst>
          </p:cNvPr>
          <p:cNvSpPr/>
          <p:nvPr/>
        </p:nvSpPr>
        <p:spPr>
          <a:xfrm>
            <a:off x="597598" y="1784872"/>
            <a:ext cx="3823996" cy="457048"/>
          </a:xfrm>
          <a:prstGeom prst="rect">
            <a:avLst/>
          </a:prstGeom>
          <a:ln>
            <a:solidFill>
              <a:schemeClr val="tx1"/>
            </a:solidFill>
            <a:prstDash val="sysDash"/>
          </a:ln>
        </p:spPr>
        <p:txBody>
          <a:bodyPr wrap="none">
            <a:spAutoFit/>
          </a:bodyPr>
          <a:lstStyle/>
          <a:p>
            <a:pPr algn="ctr">
              <a:lnSpc>
                <a:spcPct val="150000"/>
              </a:lnSpc>
            </a:pPr>
            <a:r>
              <a:rPr lang="en-US" altLang="en-US" dirty="0">
                <a:solidFill>
                  <a:schemeClr val="accent1">
                    <a:lumMod val="75000"/>
                  </a:schemeClr>
                </a:solidFill>
                <a:ea typeface="MS PGothic" charset="-128"/>
              </a:rPr>
              <a:t>“The world is an unsafe place to live.”</a:t>
            </a:r>
            <a:endParaRPr lang="en-US" altLang="ja-JP" dirty="0">
              <a:solidFill>
                <a:schemeClr val="accent1">
                  <a:lumMod val="75000"/>
                </a:schemeClr>
              </a:solidFill>
              <a:ea typeface="MS PGothic" charset="-128"/>
            </a:endParaRPr>
          </a:p>
        </p:txBody>
      </p:sp>
      <p:sp>
        <p:nvSpPr>
          <p:cNvPr id="6" name="Rectangle 5">
            <a:extLst>
              <a:ext uri="{FF2B5EF4-FFF2-40B4-BE49-F238E27FC236}">
                <a16:creationId xmlns:a16="http://schemas.microsoft.com/office/drawing/2014/main" id="{AD48F419-40C5-D041-A985-3E808595C10A}"/>
              </a:ext>
            </a:extLst>
          </p:cNvPr>
          <p:cNvSpPr/>
          <p:nvPr/>
        </p:nvSpPr>
        <p:spPr>
          <a:xfrm>
            <a:off x="6638280" y="1709371"/>
            <a:ext cx="4948791" cy="457369"/>
          </a:xfrm>
          <a:prstGeom prst="rect">
            <a:avLst/>
          </a:prstGeom>
          <a:ln>
            <a:solidFill>
              <a:schemeClr val="tx1"/>
            </a:solidFill>
            <a:prstDash val="sysDash"/>
          </a:ln>
        </p:spPr>
        <p:txBody>
          <a:bodyPr wrap="square">
            <a:spAutoFit/>
          </a:bodyPr>
          <a:lstStyle/>
          <a:p>
            <a:pPr algn="ctr">
              <a:lnSpc>
                <a:spcPct val="150000"/>
              </a:lnSpc>
            </a:pPr>
            <a:r>
              <a:rPr lang="en-US" altLang="en-US" dirty="0">
                <a:solidFill>
                  <a:schemeClr val="accent1">
                    <a:lumMod val="75000"/>
                  </a:schemeClr>
                </a:solidFill>
                <a:ea typeface="MS PGothic" charset="-128"/>
              </a:rPr>
              <a:t>“Other people are unsafe and can’t be trusted.”</a:t>
            </a:r>
          </a:p>
        </p:txBody>
      </p:sp>
      <p:sp>
        <p:nvSpPr>
          <p:cNvPr id="8" name="Rectangle 7">
            <a:extLst>
              <a:ext uri="{FF2B5EF4-FFF2-40B4-BE49-F238E27FC236}">
                <a16:creationId xmlns:a16="http://schemas.microsoft.com/office/drawing/2014/main" id="{F39A238B-4E4B-AA4E-B7E2-F58E2FC97933}"/>
              </a:ext>
            </a:extLst>
          </p:cNvPr>
          <p:cNvSpPr/>
          <p:nvPr/>
        </p:nvSpPr>
        <p:spPr>
          <a:xfrm>
            <a:off x="9420447" y="3374053"/>
            <a:ext cx="2541160" cy="878969"/>
          </a:xfrm>
          <a:prstGeom prst="rect">
            <a:avLst/>
          </a:prstGeom>
          <a:ln>
            <a:solidFill>
              <a:schemeClr val="tx1"/>
            </a:solidFill>
            <a:prstDash val="sysDash"/>
          </a:ln>
        </p:spPr>
        <p:txBody>
          <a:bodyPr wrap="square">
            <a:spAutoFit/>
          </a:bodyPr>
          <a:lstStyle/>
          <a:p>
            <a:pPr algn="ctr">
              <a:lnSpc>
                <a:spcPct val="150000"/>
              </a:lnSpc>
            </a:pPr>
            <a:r>
              <a:rPr lang="en-US" altLang="en-US" dirty="0">
                <a:solidFill>
                  <a:schemeClr val="accent1">
                    <a:lumMod val="75000"/>
                  </a:schemeClr>
                </a:solidFill>
                <a:ea typeface="MS PGothic" charset="-128"/>
              </a:rPr>
              <a:t>“My own thoughts and feelings are unsafe.”</a:t>
            </a:r>
          </a:p>
        </p:txBody>
      </p:sp>
      <p:sp>
        <p:nvSpPr>
          <p:cNvPr id="9" name="Rectangle 8">
            <a:extLst>
              <a:ext uri="{FF2B5EF4-FFF2-40B4-BE49-F238E27FC236}">
                <a16:creationId xmlns:a16="http://schemas.microsoft.com/office/drawing/2014/main" id="{AF8C444E-9321-564D-AF3B-775165D18CE7}"/>
              </a:ext>
            </a:extLst>
          </p:cNvPr>
          <p:cNvSpPr/>
          <p:nvPr/>
        </p:nvSpPr>
        <p:spPr>
          <a:xfrm>
            <a:off x="4798128" y="5967336"/>
            <a:ext cx="3457550" cy="457048"/>
          </a:xfrm>
          <a:prstGeom prst="rect">
            <a:avLst/>
          </a:prstGeom>
          <a:ln>
            <a:solidFill>
              <a:schemeClr val="tx1"/>
            </a:solidFill>
            <a:prstDash val="sysDash"/>
          </a:ln>
        </p:spPr>
        <p:txBody>
          <a:bodyPr wrap="none">
            <a:spAutoFit/>
          </a:bodyPr>
          <a:lstStyle/>
          <a:p>
            <a:pPr algn="ctr">
              <a:lnSpc>
                <a:spcPct val="150000"/>
              </a:lnSpc>
            </a:pPr>
            <a:r>
              <a:rPr lang="en-US" altLang="en-US" dirty="0">
                <a:solidFill>
                  <a:schemeClr val="accent1">
                    <a:lumMod val="75000"/>
                  </a:schemeClr>
                </a:solidFill>
                <a:ea typeface="MS PGothic" charset="-128"/>
              </a:rPr>
              <a:t>“I expect crisis, danger, and loss.”</a:t>
            </a:r>
          </a:p>
        </p:txBody>
      </p:sp>
      <p:sp>
        <p:nvSpPr>
          <p:cNvPr id="10" name="Rectangle 9">
            <a:extLst>
              <a:ext uri="{FF2B5EF4-FFF2-40B4-BE49-F238E27FC236}">
                <a16:creationId xmlns:a16="http://schemas.microsoft.com/office/drawing/2014/main" id="{81DCF02C-C888-1245-9292-CA595D39816F}"/>
              </a:ext>
            </a:extLst>
          </p:cNvPr>
          <p:cNvSpPr/>
          <p:nvPr/>
        </p:nvSpPr>
        <p:spPr>
          <a:xfrm>
            <a:off x="211213" y="4521242"/>
            <a:ext cx="2483218" cy="872868"/>
          </a:xfrm>
          <a:prstGeom prst="rect">
            <a:avLst/>
          </a:prstGeom>
          <a:ln>
            <a:solidFill>
              <a:schemeClr val="tx1"/>
            </a:solidFill>
            <a:prstDash val="sysDash"/>
          </a:ln>
        </p:spPr>
        <p:txBody>
          <a:bodyPr wrap="square">
            <a:spAutoFit/>
          </a:bodyPr>
          <a:lstStyle/>
          <a:p>
            <a:pPr algn="ctr">
              <a:lnSpc>
                <a:spcPct val="150000"/>
              </a:lnSpc>
            </a:pPr>
            <a:r>
              <a:rPr lang="en-US" altLang="en-US" dirty="0">
                <a:solidFill>
                  <a:schemeClr val="accent1">
                    <a:lumMod val="75000"/>
                  </a:schemeClr>
                </a:solidFill>
                <a:ea typeface="MS PGothic" charset="-128"/>
              </a:rPr>
              <a:t>“I have no self-worth and no abilities.”</a:t>
            </a:r>
          </a:p>
        </p:txBody>
      </p:sp>
      <p:sp>
        <p:nvSpPr>
          <p:cNvPr id="12" name="Title 11">
            <a:extLst>
              <a:ext uri="{FF2B5EF4-FFF2-40B4-BE49-F238E27FC236}">
                <a16:creationId xmlns:a16="http://schemas.microsoft.com/office/drawing/2014/main" id="{133C4461-A625-7544-A5E2-1C3E4406D351}"/>
              </a:ext>
            </a:extLst>
          </p:cNvPr>
          <p:cNvSpPr>
            <a:spLocks noGrp="1"/>
          </p:cNvSpPr>
          <p:nvPr>
            <p:ph type="title"/>
          </p:nvPr>
        </p:nvSpPr>
        <p:spPr/>
        <p:txBody>
          <a:bodyPr/>
          <a:lstStyle/>
          <a:p>
            <a:pPr algn="ctr"/>
            <a:r>
              <a:rPr lang="en-US" dirty="0"/>
              <a:t>Self and World View</a:t>
            </a:r>
          </a:p>
        </p:txBody>
      </p:sp>
      <p:sp>
        <p:nvSpPr>
          <p:cNvPr id="11" name="Text Box 2">
            <a:extLst>
              <a:ext uri="{FF2B5EF4-FFF2-40B4-BE49-F238E27FC236}">
                <a16:creationId xmlns:a16="http://schemas.microsoft.com/office/drawing/2014/main" id="{49518756-53D8-43B2-83EE-A568CCE822C7}"/>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1931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pic>
        <p:nvPicPr>
          <p:cNvPr id="4" name="Picture 2" descr="http://sensiseeds.com/en/blog/files/2013/04/Cannabis-and-Post-Traumatic-Stress-Disorder-1-PTSD-is-often-associated-with-the-trauma-of-combat-but-may-be-a-result-of-any-traumatic-event.jpg">
            <a:extLst>
              <a:ext uri="{FF2B5EF4-FFF2-40B4-BE49-F238E27FC236}">
                <a16:creationId xmlns:a16="http://schemas.microsoft.com/office/drawing/2014/main" id="{D3B97A7C-8007-454F-BFB8-28FB595DC562}"/>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949313" y="2309395"/>
            <a:ext cx="2966623" cy="1631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Image result for gang violence">
            <a:extLst>
              <a:ext uri="{FF2B5EF4-FFF2-40B4-BE49-F238E27FC236}">
                <a16:creationId xmlns:a16="http://schemas.microsoft.com/office/drawing/2014/main" id="{6671C73F-B02F-0F4A-8FB9-FCB5D21AF8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0593" y="2330289"/>
            <a:ext cx="2320925" cy="16315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t2.gstatic.com/images?q=tbn:ANd9GcQZry25pyFZ6MrVAnhsZc6QiTyrfLEQUE0MKhLSQRCby4Di02q3">
            <a:extLst>
              <a:ext uri="{FF2B5EF4-FFF2-40B4-BE49-F238E27FC236}">
                <a16:creationId xmlns:a16="http://schemas.microsoft.com/office/drawing/2014/main" id="{460E5B92-63B7-8F4A-9C65-D14981CCB9F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9313" y="4159279"/>
            <a:ext cx="3665205" cy="1343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descr="http://t0.gstatic.com/images?q=tbn:ANd9GcRao-PUMAr-cRKCRMLZOoONU7i3rnveW6ONSyEoHxLY3zbQvhlJ-A">
            <a:extLst>
              <a:ext uri="{FF2B5EF4-FFF2-40B4-BE49-F238E27FC236}">
                <a16:creationId xmlns:a16="http://schemas.microsoft.com/office/drawing/2014/main" id="{3E65CAD4-8825-1C42-A0AA-D22EDE11B15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42194" y="4159278"/>
            <a:ext cx="1544254" cy="1343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 descr="http://t2.gstatic.com/images?q=tbn:ANd9GcRW8OibPnwMFdFqxb4xh9BPieiFIdHyFthnaydFINnQybBV5Ubu">
            <a:extLst>
              <a:ext uri="{FF2B5EF4-FFF2-40B4-BE49-F238E27FC236}">
                <a16:creationId xmlns:a16="http://schemas.microsoft.com/office/drawing/2014/main" id="{BDBA86F5-87E4-5944-8FB1-3AF26433B80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59940" y="2330289"/>
            <a:ext cx="2126508" cy="1673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descr="http://guardianlv.com/wp-content/uploads/2013/06/bullies_kids-650x437.jpg">
            <a:extLst>
              <a:ext uri="{FF2B5EF4-FFF2-40B4-BE49-F238E27FC236}">
                <a16:creationId xmlns:a16="http://schemas.microsoft.com/office/drawing/2014/main" id="{3053DC4D-E558-9B40-A37C-C47C2EC4981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95080" y="4137112"/>
            <a:ext cx="2063797" cy="1388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2890C78-5ED5-F748-B7DA-8911DC98B5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94870" y="2330289"/>
            <a:ext cx="2516984" cy="1677989"/>
          </a:xfrm>
          <a:prstGeom prst="rect">
            <a:avLst/>
          </a:prstGeom>
        </p:spPr>
      </p:pic>
      <p:pic>
        <p:nvPicPr>
          <p:cNvPr id="15" name="Picture 14">
            <a:extLst>
              <a:ext uri="{FF2B5EF4-FFF2-40B4-BE49-F238E27FC236}">
                <a16:creationId xmlns:a16="http://schemas.microsoft.com/office/drawing/2014/main" id="{881020B7-E2C2-9A4F-9A31-6FD7ED3B175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69765" y="4180960"/>
            <a:ext cx="2442089" cy="1373675"/>
          </a:xfrm>
          <a:prstGeom prst="rect">
            <a:avLst/>
          </a:prstGeom>
        </p:spPr>
      </p:pic>
      <p:sp>
        <p:nvSpPr>
          <p:cNvPr id="11" name="Title 10">
            <a:extLst>
              <a:ext uri="{FF2B5EF4-FFF2-40B4-BE49-F238E27FC236}">
                <a16:creationId xmlns:a16="http://schemas.microsoft.com/office/drawing/2014/main" id="{503BF7FD-1B11-1D49-AF42-45FF1180F3A0}"/>
              </a:ext>
            </a:extLst>
          </p:cNvPr>
          <p:cNvSpPr>
            <a:spLocks noGrp="1"/>
          </p:cNvSpPr>
          <p:nvPr>
            <p:ph type="title"/>
          </p:nvPr>
        </p:nvSpPr>
        <p:spPr/>
        <p:txBody>
          <a:bodyPr/>
          <a:lstStyle/>
          <a:p>
            <a:pPr algn="ctr"/>
            <a:r>
              <a:rPr lang="en-US" dirty="0"/>
              <a:t>Overview</a:t>
            </a:r>
          </a:p>
        </p:txBody>
      </p:sp>
      <p:sp>
        <p:nvSpPr>
          <p:cNvPr id="12" name="Text Box 2">
            <a:extLst>
              <a:ext uri="{FF2B5EF4-FFF2-40B4-BE49-F238E27FC236}">
                <a16:creationId xmlns:a16="http://schemas.microsoft.com/office/drawing/2014/main" id="{0901EFE5-812B-46E4-B24B-7B77969A3275}"/>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3838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B0DC715F-C4B2-6043-96A6-D41538AF5168}"/>
              </a:ext>
            </a:extLst>
          </p:cNvPr>
          <p:cNvSpPr>
            <a:spLocks noGrp="1"/>
          </p:cNvSpPr>
          <p:nvPr>
            <p:ph type="title"/>
          </p:nvPr>
        </p:nvSpPr>
        <p:spPr>
          <a:xfrm>
            <a:off x="838200" y="425575"/>
            <a:ext cx="10515600" cy="1325563"/>
          </a:xfrm>
        </p:spPr>
        <p:txBody>
          <a:bodyPr>
            <a:normAutofit/>
          </a:bodyPr>
          <a:lstStyle/>
          <a:p>
            <a:pPr algn="ctr"/>
            <a:r>
              <a:rPr lang="en-US" dirty="0"/>
              <a:t>Post-Traumatic Stress Disorder</a:t>
            </a:r>
            <a:br>
              <a:rPr lang="en-US" dirty="0"/>
            </a:br>
            <a:r>
              <a:rPr lang="en-US" dirty="0"/>
              <a:t>“After” “Trauma” “Anxiety” “Reaction”</a:t>
            </a:r>
          </a:p>
        </p:txBody>
      </p:sp>
      <p:sp>
        <p:nvSpPr>
          <p:cNvPr id="9" name="Rectangle 8">
            <a:extLst>
              <a:ext uri="{FF2B5EF4-FFF2-40B4-BE49-F238E27FC236}">
                <a16:creationId xmlns:a16="http://schemas.microsoft.com/office/drawing/2014/main" id="{551DC077-D411-DE42-BDFD-6732E34BBA43}"/>
              </a:ext>
            </a:extLst>
          </p:cNvPr>
          <p:cNvSpPr/>
          <p:nvPr/>
        </p:nvSpPr>
        <p:spPr>
          <a:xfrm>
            <a:off x="3048000" y="1715018"/>
            <a:ext cx="6096000" cy="579069"/>
          </a:xfrm>
          <a:prstGeom prst="rect">
            <a:avLst/>
          </a:prstGeom>
        </p:spPr>
        <p:txBody>
          <a:bodyPr>
            <a:spAutoFit/>
          </a:bodyPr>
          <a:lstStyle/>
          <a:p>
            <a:pPr algn="ctr">
              <a:lnSpc>
                <a:spcPct val="150000"/>
              </a:lnSpc>
            </a:pPr>
            <a:r>
              <a:rPr lang="en-US" sz="2400" dirty="0"/>
              <a:t>Those with PTSD…</a:t>
            </a:r>
          </a:p>
        </p:txBody>
      </p:sp>
      <p:sp>
        <p:nvSpPr>
          <p:cNvPr id="10" name="Rectangle 9">
            <a:extLst>
              <a:ext uri="{FF2B5EF4-FFF2-40B4-BE49-F238E27FC236}">
                <a16:creationId xmlns:a16="http://schemas.microsoft.com/office/drawing/2014/main" id="{502A0EC3-D7BE-7645-A314-EF44CF5144D4}"/>
              </a:ext>
            </a:extLst>
          </p:cNvPr>
          <p:cNvSpPr/>
          <p:nvPr/>
        </p:nvSpPr>
        <p:spPr>
          <a:xfrm>
            <a:off x="372529" y="2335987"/>
            <a:ext cx="4354589" cy="457048"/>
          </a:xfrm>
          <a:prstGeom prst="rect">
            <a:avLst/>
          </a:prstGeom>
          <a:ln>
            <a:solidFill>
              <a:schemeClr val="tx1"/>
            </a:solidFill>
            <a:prstDash val="sysDash"/>
          </a:ln>
        </p:spPr>
        <p:txBody>
          <a:bodyPr wrap="none">
            <a:spAutoFit/>
          </a:bodyPr>
          <a:lstStyle/>
          <a:p>
            <a:pPr algn="ctr">
              <a:lnSpc>
                <a:spcPct val="150000"/>
              </a:lnSpc>
            </a:pPr>
            <a:r>
              <a:rPr lang="en-US" dirty="0">
                <a:solidFill>
                  <a:schemeClr val="accent1">
                    <a:lumMod val="75000"/>
                  </a:schemeClr>
                </a:solidFill>
              </a:rPr>
              <a:t>Have survived or witness a traumatic event</a:t>
            </a:r>
          </a:p>
        </p:txBody>
      </p:sp>
      <p:sp>
        <p:nvSpPr>
          <p:cNvPr id="11" name="Rectangle 10">
            <a:extLst>
              <a:ext uri="{FF2B5EF4-FFF2-40B4-BE49-F238E27FC236}">
                <a16:creationId xmlns:a16="http://schemas.microsoft.com/office/drawing/2014/main" id="{56B95F4E-6786-F44F-90B6-52FC7021E17A}"/>
              </a:ext>
            </a:extLst>
          </p:cNvPr>
          <p:cNvSpPr/>
          <p:nvPr/>
        </p:nvSpPr>
        <p:spPr>
          <a:xfrm>
            <a:off x="5964973" y="2571362"/>
            <a:ext cx="5552902" cy="457369"/>
          </a:xfrm>
          <a:prstGeom prst="rect">
            <a:avLst/>
          </a:prstGeom>
          <a:ln>
            <a:solidFill>
              <a:schemeClr val="tx1"/>
            </a:solidFill>
            <a:prstDash val="sysDash"/>
          </a:ln>
        </p:spPr>
        <p:txBody>
          <a:bodyPr wrap="square">
            <a:spAutoFit/>
          </a:bodyPr>
          <a:lstStyle/>
          <a:p>
            <a:pPr algn="ctr">
              <a:lnSpc>
                <a:spcPct val="150000"/>
              </a:lnSpc>
            </a:pPr>
            <a:r>
              <a:rPr lang="en-US" dirty="0">
                <a:solidFill>
                  <a:schemeClr val="accent1">
                    <a:lumMod val="75000"/>
                  </a:schemeClr>
                </a:solidFill>
              </a:rPr>
              <a:t>Have intense feelings of helplessness, fear, or horror</a:t>
            </a:r>
          </a:p>
        </p:txBody>
      </p:sp>
      <p:sp>
        <p:nvSpPr>
          <p:cNvPr id="13" name="TextBox 12">
            <a:extLst>
              <a:ext uri="{FF2B5EF4-FFF2-40B4-BE49-F238E27FC236}">
                <a16:creationId xmlns:a16="http://schemas.microsoft.com/office/drawing/2014/main" id="{E84F688A-143B-1943-BB81-3DE6F15F9EDD}"/>
              </a:ext>
            </a:extLst>
          </p:cNvPr>
          <p:cNvSpPr txBox="1"/>
          <p:nvPr/>
        </p:nvSpPr>
        <p:spPr>
          <a:xfrm>
            <a:off x="638840" y="5715719"/>
            <a:ext cx="2816027" cy="369332"/>
          </a:xfrm>
          <a:prstGeom prst="rect">
            <a:avLst/>
          </a:prstGeom>
          <a:noFill/>
          <a:ln>
            <a:solidFill>
              <a:schemeClr val="tx1"/>
            </a:solidFill>
            <a:prstDash val="sysDash"/>
          </a:ln>
        </p:spPr>
        <p:txBody>
          <a:bodyPr wrap="none" rtlCol="0">
            <a:spAutoFit/>
          </a:bodyPr>
          <a:lstStyle/>
          <a:p>
            <a:pPr algn="ctr"/>
            <a:r>
              <a:rPr lang="en-US" dirty="0">
                <a:solidFill>
                  <a:schemeClr val="accent1">
                    <a:lumMod val="75000"/>
                  </a:schemeClr>
                </a:solidFill>
              </a:rPr>
              <a:t>Have distressing memories</a:t>
            </a:r>
          </a:p>
        </p:txBody>
      </p:sp>
      <p:sp>
        <p:nvSpPr>
          <p:cNvPr id="14" name="TextBox 13">
            <a:extLst>
              <a:ext uri="{FF2B5EF4-FFF2-40B4-BE49-F238E27FC236}">
                <a16:creationId xmlns:a16="http://schemas.microsoft.com/office/drawing/2014/main" id="{3A25EE54-FF85-F94A-8172-75675161969B}"/>
              </a:ext>
            </a:extLst>
          </p:cNvPr>
          <p:cNvSpPr txBox="1"/>
          <p:nvPr/>
        </p:nvSpPr>
        <p:spPr>
          <a:xfrm>
            <a:off x="4078724" y="5369614"/>
            <a:ext cx="2581989" cy="369332"/>
          </a:xfrm>
          <a:prstGeom prst="rect">
            <a:avLst/>
          </a:prstGeom>
          <a:noFill/>
          <a:ln>
            <a:solidFill>
              <a:schemeClr val="tx1"/>
            </a:solidFill>
            <a:prstDash val="sysDash"/>
          </a:ln>
        </p:spPr>
        <p:txBody>
          <a:bodyPr wrap="none" rtlCol="0">
            <a:spAutoFit/>
          </a:bodyPr>
          <a:lstStyle/>
          <a:p>
            <a:pPr algn="ctr"/>
            <a:r>
              <a:rPr lang="en-US" dirty="0">
                <a:solidFill>
                  <a:schemeClr val="accent1">
                    <a:lumMod val="75000"/>
                  </a:schemeClr>
                </a:solidFill>
              </a:rPr>
              <a:t>Have distressing dreams</a:t>
            </a:r>
          </a:p>
        </p:txBody>
      </p:sp>
      <p:sp>
        <p:nvSpPr>
          <p:cNvPr id="15" name="TextBox 14">
            <a:extLst>
              <a:ext uri="{FF2B5EF4-FFF2-40B4-BE49-F238E27FC236}">
                <a16:creationId xmlns:a16="http://schemas.microsoft.com/office/drawing/2014/main" id="{F7A6990F-0813-3541-907B-98F4D889F414}"/>
              </a:ext>
            </a:extLst>
          </p:cNvPr>
          <p:cNvSpPr txBox="1"/>
          <p:nvPr/>
        </p:nvSpPr>
        <p:spPr>
          <a:xfrm>
            <a:off x="7847734" y="5650251"/>
            <a:ext cx="2241768" cy="369332"/>
          </a:xfrm>
          <a:prstGeom prst="rect">
            <a:avLst/>
          </a:prstGeom>
          <a:noFill/>
          <a:ln>
            <a:solidFill>
              <a:schemeClr val="tx1"/>
            </a:solidFill>
            <a:prstDash val="sysDash"/>
          </a:ln>
        </p:spPr>
        <p:txBody>
          <a:bodyPr wrap="none" rtlCol="0">
            <a:spAutoFit/>
          </a:bodyPr>
          <a:lstStyle/>
          <a:p>
            <a:pPr algn="ctr"/>
            <a:r>
              <a:rPr lang="en-US" dirty="0">
                <a:solidFill>
                  <a:schemeClr val="accent1">
                    <a:lumMod val="75000"/>
                  </a:schemeClr>
                </a:solidFill>
              </a:rPr>
              <a:t>Avoid external stimuli</a:t>
            </a:r>
          </a:p>
        </p:txBody>
      </p:sp>
      <p:sp>
        <p:nvSpPr>
          <p:cNvPr id="16" name="TextBox 15">
            <a:extLst>
              <a:ext uri="{FF2B5EF4-FFF2-40B4-BE49-F238E27FC236}">
                <a16:creationId xmlns:a16="http://schemas.microsoft.com/office/drawing/2014/main" id="{556F2C86-24B2-044F-A385-8357F5D45710}"/>
              </a:ext>
            </a:extLst>
          </p:cNvPr>
          <p:cNvSpPr txBox="1"/>
          <p:nvPr/>
        </p:nvSpPr>
        <p:spPr>
          <a:xfrm>
            <a:off x="7153150" y="4866728"/>
            <a:ext cx="4464107" cy="369332"/>
          </a:xfrm>
          <a:prstGeom prst="rect">
            <a:avLst/>
          </a:prstGeom>
          <a:noFill/>
          <a:ln>
            <a:solidFill>
              <a:schemeClr val="tx1"/>
            </a:solidFill>
            <a:prstDash val="sysDash"/>
          </a:ln>
        </p:spPr>
        <p:txBody>
          <a:bodyPr wrap="none" rtlCol="0">
            <a:spAutoFit/>
          </a:bodyPr>
          <a:lstStyle/>
          <a:p>
            <a:pPr algn="ctr"/>
            <a:r>
              <a:rPr lang="en-US" dirty="0">
                <a:solidFill>
                  <a:schemeClr val="accent1">
                    <a:lumMod val="75000"/>
                  </a:schemeClr>
                </a:solidFill>
              </a:rPr>
              <a:t>Experience prolonged psychological distress</a:t>
            </a:r>
          </a:p>
        </p:txBody>
      </p:sp>
      <p:sp>
        <p:nvSpPr>
          <p:cNvPr id="18" name="TextBox 17">
            <a:extLst>
              <a:ext uri="{FF2B5EF4-FFF2-40B4-BE49-F238E27FC236}">
                <a16:creationId xmlns:a16="http://schemas.microsoft.com/office/drawing/2014/main" id="{EFB6C3F0-E115-5742-BF01-3FD21BBC5BCA}"/>
              </a:ext>
            </a:extLst>
          </p:cNvPr>
          <p:cNvSpPr txBox="1"/>
          <p:nvPr/>
        </p:nvSpPr>
        <p:spPr>
          <a:xfrm>
            <a:off x="1438591" y="4946204"/>
            <a:ext cx="2222467" cy="369332"/>
          </a:xfrm>
          <a:prstGeom prst="rect">
            <a:avLst/>
          </a:prstGeom>
          <a:noFill/>
          <a:ln>
            <a:solidFill>
              <a:schemeClr val="tx1"/>
            </a:solidFill>
            <a:prstDash val="sysDash"/>
          </a:ln>
        </p:spPr>
        <p:txBody>
          <a:bodyPr wrap="none" rtlCol="0">
            <a:spAutoFit/>
          </a:bodyPr>
          <a:lstStyle/>
          <a:p>
            <a:pPr algn="ctr"/>
            <a:r>
              <a:rPr lang="en-US" dirty="0">
                <a:solidFill>
                  <a:schemeClr val="accent1">
                    <a:lumMod val="75000"/>
                  </a:schemeClr>
                </a:solidFill>
              </a:rPr>
              <a:t>Are lower functioning</a:t>
            </a:r>
          </a:p>
        </p:txBody>
      </p:sp>
      <p:sp>
        <p:nvSpPr>
          <p:cNvPr id="19" name="TextBox 18">
            <a:extLst>
              <a:ext uri="{FF2B5EF4-FFF2-40B4-BE49-F238E27FC236}">
                <a16:creationId xmlns:a16="http://schemas.microsoft.com/office/drawing/2014/main" id="{32419371-CDE2-EC4C-AA19-F5FE706E9E03}"/>
              </a:ext>
            </a:extLst>
          </p:cNvPr>
          <p:cNvSpPr txBox="1"/>
          <p:nvPr/>
        </p:nvSpPr>
        <p:spPr>
          <a:xfrm>
            <a:off x="8566359" y="3509746"/>
            <a:ext cx="2329676" cy="369332"/>
          </a:xfrm>
          <a:prstGeom prst="rect">
            <a:avLst/>
          </a:prstGeom>
          <a:noFill/>
          <a:ln>
            <a:solidFill>
              <a:schemeClr val="tx1"/>
            </a:solidFill>
            <a:prstDash val="sysDash"/>
          </a:ln>
        </p:spPr>
        <p:txBody>
          <a:bodyPr wrap="none" rtlCol="0">
            <a:spAutoFit/>
          </a:bodyPr>
          <a:lstStyle/>
          <a:p>
            <a:pPr algn="ctr"/>
            <a:r>
              <a:rPr lang="en-US" dirty="0">
                <a:solidFill>
                  <a:schemeClr val="accent1">
                    <a:lumMod val="75000"/>
                  </a:schemeClr>
                </a:solidFill>
              </a:rPr>
              <a:t>Are socially withdrawn</a:t>
            </a:r>
          </a:p>
        </p:txBody>
      </p:sp>
      <p:sp>
        <p:nvSpPr>
          <p:cNvPr id="20" name="TextBox 19">
            <a:extLst>
              <a:ext uri="{FF2B5EF4-FFF2-40B4-BE49-F238E27FC236}">
                <a16:creationId xmlns:a16="http://schemas.microsoft.com/office/drawing/2014/main" id="{35D0CED1-C946-964F-B56C-E93651E3473E}"/>
              </a:ext>
            </a:extLst>
          </p:cNvPr>
          <p:cNvSpPr txBox="1"/>
          <p:nvPr/>
        </p:nvSpPr>
        <p:spPr>
          <a:xfrm>
            <a:off x="1947011" y="3378205"/>
            <a:ext cx="5434180" cy="369332"/>
          </a:xfrm>
          <a:prstGeom prst="rect">
            <a:avLst/>
          </a:prstGeom>
          <a:noFill/>
          <a:ln>
            <a:solidFill>
              <a:schemeClr val="tx1"/>
            </a:solidFill>
            <a:prstDash val="sysDash"/>
          </a:ln>
        </p:spPr>
        <p:txBody>
          <a:bodyPr wrap="none" rtlCol="0">
            <a:spAutoFit/>
          </a:bodyPr>
          <a:lstStyle/>
          <a:p>
            <a:pPr algn="ctr"/>
            <a:r>
              <a:rPr lang="en-US" dirty="0">
                <a:solidFill>
                  <a:schemeClr val="accent1">
                    <a:lumMod val="75000"/>
                  </a:schemeClr>
                </a:solidFill>
              </a:rPr>
              <a:t>Experience difficulties expressing of positive emotions</a:t>
            </a:r>
          </a:p>
        </p:txBody>
      </p:sp>
      <p:sp>
        <p:nvSpPr>
          <p:cNvPr id="21" name="TextBox 20">
            <a:extLst>
              <a:ext uri="{FF2B5EF4-FFF2-40B4-BE49-F238E27FC236}">
                <a16:creationId xmlns:a16="http://schemas.microsoft.com/office/drawing/2014/main" id="{3240ECE4-4F41-734C-896A-FE5752D9340E}"/>
              </a:ext>
            </a:extLst>
          </p:cNvPr>
          <p:cNvSpPr txBox="1"/>
          <p:nvPr/>
        </p:nvSpPr>
        <p:spPr>
          <a:xfrm>
            <a:off x="702354" y="4147720"/>
            <a:ext cx="2474331" cy="369332"/>
          </a:xfrm>
          <a:prstGeom prst="rect">
            <a:avLst/>
          </a:prstGeom>
          <a:noFill/>
          <a:ln>
            <a:solidFill>
              <a:schemeClr val="tx1"/>
            </a:solidFill>
            <a:prstDash val="sysDash"/>
          </a:ln>
        </p:spPr>
        <p:txBody>
          <a:bodyPr wrap="none" rtlCol="0">
            <a:spAutoFit/>
          </a:bodyPr>
          <a:lstStyle/>
          <a:p>
            <a:pPr algn="ctr"/>
            <a:r>
              <a:rPr lang="en-US" dirty="0">
                <a:solidFill>
                  <a:schemeClr val="accent1">
                    <a:lumMod val="75000"/>
                  </a:schemeClr>
                </a:solidFill>
              </a:rPr>
              <a:t>Have intrusive thoughts</a:t>
            </a:r>
          </a:p>
        </p:txBody>
      </p:sp>
      <p:sp>
        <p:nvSpPr>
          <p:cNvPr id="23" name="TextBox 22">
            <a:extLst>
              <a:ext uri="{FF2B5EF4-FFF2-40B4-BE49-F238E27FC236}">
                <a16:creationId xmlns:a16="http://schemas.microsoft.com/office/drawing/2014/main" id="{02673F56-7A15-954A-ABBE-6A44C96496A9}"/>
              </a:ext>
            </a:extLst>
          </p:cNvPr>
          <p:cNvSpPr txBox="1"/>
          <p:nvPr/>
        </p:nvSpPr>
        <p:spPr>
          <a:xfrm>
            <a:off x="4265087" y="4252160"/>
            <a:ext cx="5738430" cy="369332"/>
          </a:xfrm>
          <a:prstGeom prst="rect">
            <a:avLst/>
          </a:prstGeom>
          <a:noFill/>
          <a:ln>
            <a:solidFill>
              <a:schemeClr val="tx1"/>
            </a:solidFill>
            <a:prstDash val="sysDash"/>
          </a:ln>
        </p:spPr>
        <p:txBody>
          <a:bodyPr wrap="square" rtlCol="0">
            <a:spAutoFit/>
          </a:bodyPr>
          <a:lstStyle/>
          <a:p>
            <a:pPr algn="ctr"/>
            <a:r>
              <a:rPr lang="en-US" dirty="0">
                <a:solidFill>
                  <a:schemeClr val="accent1">
                    <a:lumMod val="75000"/>
                  </a:schemeClr>
                </a:solidFill>
              </a:rPr>
              <a:t>Have a dreamlike, distant, and/or distorted worldview</a:t>
            </a:r>
          </a:p>
        </p:txBody>
      </p:sp>
      <p:sp>
        <p:nvSpPr>
          <p:cNvPr id="24" name="TextBox 23">
            <a:extLst>
              <a:ext uri="{FF2B5EF4-FFF2-40B4-BE49-F238E27FC236}">
                <a16:creationId xmlns:a16="http://schemas.microsoft.com/office/drawing/2014/main" id="{61F4976D-E922-5A4A-9CD9-2533CA168349}"/>
              </a:ext>
            </a:extLst>
          </p:cNvPr>
          <p:cNvSpPr txBox="1"/>
          <p:nvPr/>
        </p:nvSpPr>
        <p:spPr>
          <a:xfrm>
            <a:off x="4265087" y="6039044"/>
            <a:ext cx="2704523" cy="369332"/>
          </a:xfrm>
          <a:prstGeom prst="rect">
            <a:avLst/>
          </a:prstGeom>
          <a:noFill/>
          <a:ln>
            <a:solidFill>
              <a:schemeClr val="tx1"/>
            </a:solidFill>
            <a:prstDash val="sysDash"/>
          </a:ln>
        </p:spPr>
        <p:txBody>
          <a:bodyPr wrap="none" rtlCol="0">
            <a:spAutoFit/>
          </a:bodyPr>
          <a:lstStyle/>
          <a:p>
            <a:r>
              <a:rPr lang="en-US" dirty="0">
                <a:solidFill>
                  <a:schemeClr val="accent1">
                    <a:lumMod val="75000"/>
                  </a:schemeClr>
                </a:solidFill>
              </a:rPr>
              <a:t>Experience hypervigilance</a:t>
            </a:r>
          </a:p>
        </p:txBody>
      </p:sp>
      <p:sp>
        <p:nvSpPr>
          <p:cNvPr id="17" name="Text Box 2">
            <a:extLst>
              <a:ext uri="{FF2B5EF4-FFF2-40B4-BE49-F238E27FC236}">
                <a16:creationId xmlns:a16="http://schemas.microsoft.com/office/drawing/2014/main" id="{CBDD740A-6D61-4EAA-A79B-C4C9E3AF82E7}"/>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0871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B0DC715F-C4B2-6043-96A6-D41538AF5168}"/>
              </a:ext>
            </a:extLst>
          </p:cNvPr>
          <p:cNvSpPr>
            <a:spLocks noGrp="1"/>
          </p:cNvSpPr>
          <p:nvPr>
            <p:ph type="title"/>
          </p:nvPr>
        </p:nvSpPr>
        <p:spPr>
          <a:xfrm>
            <a:off x="838200" y="365125"/>
            <a:ext cx="10515600" cy="1325563"/>
          </a:xfrm>
        </p:spPr>
        <p:txBody>
          <a:bodyPr/>
          <a:lstStyle/>
          <a:p>
            <a:pPr algn="ctr"/>
            <a:r>
              <a:rPr lang="en-US" dirty="0"/>
              <a:t>Acute Stress Disorder</a:t>
            </a:r>
          </a:p>
        </p:txBody>
      </p:sp>
      <p:sp>
        <p:nvSpPr>
          <p:cNvPr id="9" name="Rectangle 8">
            <a:extLst>
              <a:ext uri="{FF2B5EF4-FFF2-40B4-BE49-F238E27FC236}">
                <a16:creationId xmlns:a16="http://schemas.microsoft.com/office/drawing/2014/main" id="{551DC077-D411-DE42-BDFD-6732E34BBA43}"/>
              </a:ext>
            </a:extLst>
          </p:cNvPr>
          <p:cNvSpPr/>
          <p:nvPr/>
        </p:nvSpPr>
        <p:spPr>
          <a:xfrm>
            <a:off x="3048000" y="1381439"/>
            <a:ext cx="6096000" cy="579069"/>
          </a:xfrm>
          <a:prstGeom prst="rect">
            <a:avLst/>
          </a:prstGeom>
        </p:spPr>
        <p:txBody>
          <a:bodyPr>
            <a:spAutoFit/>
          </a:bodyPr>
          <a:lstStyle/>
          <a:p>
            <a:pPr algn="ctr">
              <a:lnSpc>
                <a:spcPct val="150000"/>
              </a:lnSpc>
            </a:pPr>
            <a:r>
              <a:rPr lang="en-US" sz="2400" dirty="0"/>
              <a:t>Those with ASD…</a:t>
            </a:r>
          </a:p>
        </p:txBody>
      </p:sp>
      <p:sp>
        <p:nvSpPr>
          <p:cNvPr id="10" name="Rectangle 9">
            <a:extLst>
              <a:ext uri="{FF2B5EF4-FFF2-40B4-BE49-F238E27FC236}">
                <a16:creationId xmlns:a16="http://schemas.microsoft.com/office/drawing/2014/main" id="{502A0EC3-D7BE-7645-A314-EF44CF5144D4}"/>
              </a:ext>
            </a:extLst>
          </p:cNvPr>
          <p:cNvSpPr/>
          <p:nvPr/>
        </p:nvSpPr>
        <p:spPr>
          <a:xfrm>
            <a:off x="635441" y="2162741"/>
            <a:ext cx="4354589" cy="457048"/>
          </a:xfrm>
          <a:prstGeom prst="rect">
            <a:avLst/>
          </a:prstGeom>
          <a:ln>
            <a:solidFill>
              <a:schemeClr val="tx1"/>
            </a:solidFill>
            <a:prstDash val="sysDash"/>
          </a:ln>
        </p:spPr>
        <p:txBody>
          <a:bodyPr wrap="none">
            <a:spAutoFit/>
          </a:bodyPr>
          <a:lstStyle/>
          <a:p>
            <a:pPr algn="ctr">
              <a:lnSpc>
                <a:spcPct val="150000"/>
              </a:lnSpc>
            </a:pPr>
            <a:r>
              <a:rPr lang="en-US" dirty="0">
                <a:solidFill>
                  <a:schemeClr val="accent1">
                    <a:lumMod val="75000"/>
                  </a:schemeClr>
                </a:solidFill>
              </a:rPr>
              <a:t>Have survived or witness a traumatic event</a:t>
            </a:r>
          </a:p>
        </p:txBody>
      </p:sp>
      <p:sp>
        <p:nvSpPr>
          <p:cNvPr id="11" name="Rectangle 10">
            <a:extLst>
              <a:ext uri="{FF2B5EF4-FFF2-40B4-BE49-F238E27FC236}">
                <a16:creationId xmlns:a16="http://schemas.microsoft.com/office/drawing/2014/main" id="{56B95F4E-6786-F44F-90B6-52FC7021E17A}"/>
              </a:ext>
            </a:extLst>
          </p:cNvPr>
          <p:cNvSpPr/>
          <p:nvPr/>
        </p:nvSpPr>
        <p:spPr>
          <a:xfrm>
            <a:off x="5735782" y="2397796"/>
            <a:ext cx="5618018" cy="457369"/>
          </a:xfrm>
          <a:prstGeom prst="rect">
            <a:avLst/>
          </a:prstGeom>
          <a:ln>
            <a:solidFill>
              <a:schemeClr val="tx1"/>
            </a:solidFill>
            <a:prstDash val="sysDash"/>
          </a:ln>
        </p:spPr>
        <p:txBody>
          <a:bodyPr wrap="square">
            <a:spAutoFit/>
          </a:bodyPr>
          <a:lstStyle/>
          <a:p>
            <a:pPr algn="ctr">
              <a:lnSpc>
                <a:spcPct val="150000"/>
              </a:lnSpc>
            </a:pPr>
            <a:r>
              <a:rPr lang="en-US" dirty="0">
                <a:solidFill>
                  <a:schemeClr val="accent1">
                    <a:lumMod val="75000"/>
                  </a:schemeClr>
                </a:solidFill>
              </a:rPr>
              <a:t>Experience distressing memories of traumatic events</a:t>
            </a:r>
          </a:p>
        </p:txBody>
      </p:sp>
      <p:sp>
        <p:nvSpPr>
          <p:cNvPr id="12" name="Rectangle 11">
            <a:extLst>
              <a:ext uri="{FF2B5EF4-FFF2-40B4-BE49-F238E27FC236}">
                <a16:creationId xmlns:a16="http://schemas.microsoft.com/office/drawing/2014/main" id="{3A99BD1C-345D-3B46-8969-E02E0EAF8B2A}"/>
              </a:ext>
            </a:extLst>
          </p:cNvPr>
          <p:cNvSpPr/>
          <p:nvPr/>
        </p:nvSpPr>
        <p:spPr>
          <a:xfrm>
            <a:off x="432524" y="4519171"/>
            <a:ext cx="5230952" cy="457369"/>
          </a:xfrm>
          <a:prstGeom prst="rect">
            <a:avLst/>
          </a:prstGeom>
          <a:ln>
            <a:solidFill>
              <a:schemeClr val="tx1"/>
            </a:solidFill>
            <a:prstDash val="sysDash"/>
          </a:ln>
        </p:spPr>
        <p:txBody>
          <a:bodyPr wrap="square">
            <a:spAutoFit/>
          </a:bodyPr>
          <a:lstStyle/>
          <a:p>
            <a:pPr algn="ctr">
              <a:lnSpc>
                <a:spcPct val="150000"/>
              </a:lnSpc>
            </a:pPr>
            <a:r>
              <a:rPr lang="en-US" dirty="0">
                <a:solidFill>
                  <a:schemeClr val="accent1">
                    <a:lumMod val="75000"/>
                  </a:schemeClr>
                </a:solidFill>
              </a:rPr>
              <a:t>Have an inability to experience positive emotions</a:t>
            </a:r>
          </a:p>
        </p:txBody>
      </p:sp>
      <p:sp>
        <p:nvSpPr>
          <p:cNvPr id="3" name="TextBox 2">
            <a:extLst>
              <a:ext uri="{FF2B5EF4-FFF2-40B4-BE49-F238E27FC236}">
                <a16:creationId xmlns:a16="http://schemas.microsoft.com/office/drawing/2014/main" id="{7DF20000-BB50-C048-818A-C6C4BA5494EB}"/>
              </a:ext>
            </a:extLst>
          </p:cNvPr>
          <p:cNvSpPr txBox="1"/>
          <p:nvPr/>
        </p:nvSpPr>
        <p:spPr>
          <a:xfrm>
            <a:off x="781520" y="3205620"/>
            <a:ext cx="5605381" cy="369332"/>
          </a:xfrm>
          <a:prstGeom prst="rect">
            <a:avLst/>
          </a:prstGeom>
          <a:noFill/>
          <a:ln>
            <a:solidFill>
              <a:schemeClr val="tx1"/>
            </a:solidFill>
            <a:prstDash val="sysDash"/>
          </a:ln>
        </p:spPr>
        <p:txBody>
          <a:bodyPr wrap="none" rtlCol="0">
            <a:spAutoFit/>
          </a:bodyPr>
          <a:lstStyle/>
          <a:p>
            <a:r>
              <a:rPr lang="en-US" dirty="0">
                <a:solidFill>
                  <a:schemeClr val="accent1">
                    <a:lumMod val="75000"/>
                  </a:schemeClr>
                </a:solidFill>
              </a:rPr>
              <a:t>Have reoccurring distressing dreams in relation to event</a:t>
            </a:r>
          </a:p>
        </p:txBody>
      </p:sp>
      <p:sp>
        <p:nvSpPr>
          <p:cNvPr id="4" name="TextBox 3">
            <a:extLst>
              <a:ext uri="{FF2B5EF4-FFF2-40B4-BE49-F238E27FC236}">
                <a16:creationId xmlns:a16="http://schemas.microsoft.com/office/drawing/2014/main" id="{624EA40C-FAA0-904E-8B0C-CEEFCC52D3DF}"/>
              </a:ext>
            </a:extLst>
          </p:cNvPr>
          <p:cNvSpPr txBox="1"/>
          <p:nvPr/>
        </p:nvSpPr>
        <p:spPr>
          <a:xfrm>
            <a:off x="7169828" y="4767582"/>
            <a:ext cx="3376245" cy="369332"/>
          </a:xfrm>
          <a:prstGeom prst="rect">
            <a:avLst/>
          </a:prstGeom>
          <a:noFill/>
          <a:ln>
            <a:solidFill>
              <a:schemeClr val="tx1"/>
            </a:solidFill>
            <a:prstDash val="sysDash"/>
          </a:ln>
        </p:spPr>
        <p:txBody>
          <a:bodyPr wrap="none" rtlCol="0">
            <a:spAutoFit/>
          </a:bodyPr>
          <a:lstStyle/>
          <a:p>
            <a:r>
              <a:rPr lang="en-US" dirty="0">
                <a:solidFill>
                  <a:schemeClr val="accent1">
                    <a:lumMod val="75000"/>
                  </a:schemeClr>
                </a:solidFill>
              </a:rPr>
              <a:t>Have an altered sense of reality</a:t>
            </a:r>
          </a:p>
        </p:txBody>
      </p:sp>
      <p:sp>
        <p:nvSpPr>
          <p:cNvPr id="5" name="TextBox 4">
            <a:extLst>
              <a:ext uri="{FF2B5EF4-FFF2-40B4-BE49-F238E27FC236}">
                <a16:creationId xmlns:a16="http://schemas.microsoft.com/office/drawing/2014/main" id="{D9275D76-949B-E941-AB2C-91B27FAC4060}"/>
              </a:ext>
            </a:extLst>
          </p:cNvPr>
          <p:cNvSpPr txBox="1"/>
          <p:nvPr/>
        </p:nvSpPr>
        <p:spPr>
          <a:xfrm>
            <a:off x="4694819" y="3897659"/>
            <a:ext cx="7170553" cy="369332"/>
          </a:xfrm>
          <a:prstGeom prst="rect">
            <a:avLst/>
          </a:prstGeom>
          <a:noFill/>
          <a:ln>
            <a:solidFill>
              <a:schemeClr val="tx1"/>
            </a:solidFill>
            <a:prstDash val="sysDash"/>
          </a:ln>
        </p:spPr>
        <p:txBody>
          <a:bodyPr wrap="square" rtlCol="0">
            <a:spAutoFit/>
          </a:bodyPr>
          <a:lstStyle/>
          <a:p>
            <a:r>
              <a:rPr lang="en-US" dirty="0">
                <a:solidFill>
                  <a:schemeClr val="accent1">
                    <a:lumMod val="75000"/>
                  </a:schemeClr>
                </a:solidFill>
              </a:rPr>
              <a:t>Have an inability to remember important aspects of traumatic events</a:t>
            </a:r>
          </a:p>
        </p:txBody>
      </p:sp>
      <p:sp>
        <p:nvSpPr>
          <p:cNvPr id="7" name="TextBox 6">
            <a:extLst>
              <a:ext uri="{FF2B5EF4-FFF2-40B4-BE49-F238E27FC236}">
                <a16:creationId xmlns:a16="http://schemas.microsoft.com/office/drawing/2014/main" id="{DBE76490-BA6E-F141-9303-21500137FB4A}"/>
              </a:ext>
            </a:extLst>
          </p:cNvPr>
          <p:cNvSpPr txBox="1"/>
          <p:nvPr/>
        </p:nvSpPr>
        <p:spPr>
          <a:xfrm>
            <a:off x="2478598" y="5223080"/>
            <a:ext cx="2656496" cy="369332"/>
          </a:xfrm>
          <a:prstGeom prst="rect">
            <a:avLst/>
          </a:prstGeom>
          <a:noFill/>
          <a:ln>
            <a:solidFill>
              <a:schemeClr val="tx1"/>
            </a:solidFill>
            <a:prstDash val="sysDash"/>
          </a:ln>
        </p:spPr>
        <p:txBody>
          <a:bodyPr wrap="none" rtlCol="0">
            <a:spAutoFit/>
          </a:bodyPr>
          <a:lstStyle/>
          <a:p>
            <a:r>
              <a:rPr lang="en-US" dirty="0">
                <a:solidFill>
                  <a:schemeClr val="accent1">
                    <a:lumMod val="75000"/>
                  </a:schemeClr>
                </a:solidFill>
              </a:rPr>
              <a:t>Have sleep disturbances</a:t>
            </a:r>
          </a:p>
        </p:txBody>
      </p:sp>
      <p:sp>
        <p:nvSpPr>
          <p:cNvPr id="14" name="TextBox 13">
            <a:extLst>
              <a:ext uri="{FF2B5EF4-FFF2-40B4-BE49-F238E27FC236}">
                <a16:creationId xmlns:a16="http://schemas.microsoft.com/office/drawing/2014/main" id="{97752142-F232-174C-91A3-3866879F2FCC}"/>
              </a:ext>
            </a:extLst>
          </p:cNvPr>
          <p:cNvSpPr txBox="1"/>
          <p:nvPr/>
        </p:nvSpPr>
        <p:spPr>
          <a:xfrm>
            <a:off x="6275907" y="5552487"/>
            <a:ext cx="2704523" cy="369332"/>
          </a:xfrm>
          <a:prstGeom prst="rect">
            <a:avLst/>
          </a:prstGeom>
          <a:noFill/>
          <a:ln>
            <a:solidFill>
              <a:schemeClr val="tx1"/>
            </a:solidFill>
            <a:prstDash val="sysDash"/>
          </a:ln>
        </p:spPr>
        <p:txBody>
          <a:bodyPr wrap="none" rtlCol="0">
            <a:spAutoFit/>
          </a:bodyPr>
          <a:lstStyle/>
          <a:p>
            <a:r>
              <a:rPr lang="en-US" dirty="0">
                <a:solidFill>
                  <a:schemeClr val="accent1">
                    <a:lumMod val="75000"/>
                  </a:schemeClr>
                </a:solidFill>
              </a:rPr>
              <a:t>Experience hypervigilance</a:t>
            </a:r>
          </a:p>
        </p:txBody>
      </p:sp>
      <p:sp>
        <p:nvSpPr>
          <p:cNvPr id="15" name="TextBox 14">
            <a:extLst>
              <a:ext uri="{FF2B5EF4-FFF2-40B4-BE49-F238E27FC236}">
                <a16:creationId xmlns:a16="http://schemas.microsoft.com/office/drawing/2014/main" id="{D1A6D7FE-FA8E-E440-9A9E-6385CEA6E364}"/>
              </a:ext>
            </a:extLst>
          </p:cNvPr>
          <p:cNvSpPr txBox="1"/>
          <p:nvPr/>
        </p:nvSpPr>
        <p:spPr>
          <a:xfrm>
            <a:off x="492228" y="5872175"/>
            <a:ext cx="3494739" cy="369332"/>
          </a:xfrm>
          <a:prstGeom prst="rect">
            <a:avLst/>
          </a:prstGeom>
          <a:noFill/>
          <a:ln>
            <a:solidFill>
              <a:schemeClr val="tx1"/>
            </a:solidFill>
            <a:prstDash val="sysDash"/>
          </a:ln>
        </p:spPr>
        <p:txBody>
          <a:bodyPr wrap="none" rtlCol="0">
            <a:spAutoFit/>
          </a:bodyPr>
          <a:lstStyle/>
          <a:p>
            <a:r>
              <a:rPr lang="en-US" dirty="0">
                <a:solidFill>
                  <a:schemeClr val="accent1">
                    <a:lumMod val="75000"/>
                  </a:schemeClr>
                </a:solidFill>
              </a:rPr>
              <a:t>Have problems with concentration</a:t>
            </a:r>
          </a:p>
        </p:txBody>
      </p:sp>
      <p:sp>
        <p:nvSpPr>
          <p:cNvPr id="16" name="TextBox 15">
            <a:extLst>
              <a:ext uri="{FF2B5EF4-FFF2-40B4-BE49-F238E27FC236}">
                <a16:creationId xmlns:a16="http://schemas.microsoft.com/office/drawing/2014/main" id="{56AEB85C-F821-9344-AE5F-3A5F838C787B}"/>
              </a:ext>
            </a:extLst>
          </p:cNvPr>
          <p:cNvSpPr txBox="1"/>
          <p:nvPr/>
        </p:nvSpPr>
        <p:spPr>
          <a:xfrm>
            <a:off x="4523975" y="6207500"/>
            <a:ext cx="6876562" cy="369332"/>
          </a:xfrm>
          <a:prstGeom prst="rect">
            <a:avLst/>
          </a:prstGeom>
          <a:noFill/>
          <a:ln>
            <a:solidFill>
              <a:schemeClr val="tx1"/>
            </a:solidFill>
            <a:prstDash val="sysDash"/>
          </a:ln>
        </p:spPr>
        <p:txBody>
          <a:bodyPr wrap="none" rtlCol="0">
            <a:spAutoFit/>
          </a:bodyPr>
          <a:lstStyle/>
          <a:p>
            <a:r>
              <a:rPr lang="en-US" dirty="0">
                <a:solidFill>
                  <a:schemeClr val="accent1">
                    <a:lumMod val="75000"/>
                  </a:schemeClr>
                </a:solidFill>
              </a:rPr>
              <a:t>Disturbance not attributed to the physiological effects of a substance</a:t>
            </a:r>
          </a:p>
        </p:txBody>
      </p:sp>
      <p:sp>
        <p:nvSpPr>
          <p:cNvPr id="17" name="Text Box 2">
            <a:extLst>
              <a:ext uri="{FF2B5EF4-FFF2-40B4-BE49-F238E27FC236}">
                <a16:creationId xmlns:a16="http://schemas.microsoft.com/office/drawing/2014/main" id="{71BFB7F4-2DC3-40D4-B9E8-1F400E56283D}"/>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3508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3FDDDAD-D682-3D46-B1F2-5AE203D7151A}"/>
              </a:ext>
            </a:extLst>
          </p:cNvPr>
          <p:cNvGraphicFramePr/>
          <p:nvPr>
            <p:extLst>
              <p:ext uri="{D42A27DB-BD31-4B8C-83A1-F6EECF244321}">
                <p14:modId xmlns:p14="http://schemas.microsoft.com/office/powerpoint/2010/main" val="2861768125"/>
              </p:ext>
            </p:extLst>
          </p:nvPr>
        </p:nvGraphicFramePr>
        <p:xfrm>
          <a:off x="2544417" y="1266413"/>
          <a:ext cx="7142922" cy="5359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C9CD3D67-8148-A549-91E9-1CA4F157445B}"/>
              </a:ext>
            </a:extLst>
          </p:cNvPr>
          <p:cNvSpPr>
            <a:spLocks noGrp="1"/>
          </p:cNvSpPr>
          <p:nvPr>
            <p:ph type="title"/>
          </p:nvPr>
        </p:nvSpPr>
        <p:spPr/>
        <p:txBody>
          <a:bodyPr/>
          <a:lstStyle/>
          <a:p>
            <a:pPr algn="ctr"/>
            <a:r>
              <a:rPr lang="en-US" dirty="0"/>
              <a:t>The Impacts may be felt…</a:t>
            </a:r>
          </a:p>
        </p:txBody>
      </p:sp>
      <p:sp>
        <p:nvSpPr>
          <p:cNvPr id="4" name="Text Box 2">
            <a:extLst>
              <a:ext uri="{FF2B5EF4-FFF2-40B4-BE49-F238E27FC236}">
                <a16:creationId xmlns:a16="http://schemas.microsoft.com/office/drawing/2014/main" id="{4F28F488-3DBD-4A83-B468-CEA877735053}"/>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18340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pic>
        <p:nvPicPr>
          <p:cNvPr id="7" name="Content Placeholder 5" descr="C:\Users\GSSW~1.SPE\AppData\Local\Temp\types-of-aces.png">
            <a:extLst>
              <a:ext uri="{FF2B5EF4-FFF2-40B4-BE49-F238E27FC236}">
                <a16:creationId xmlns:a16="http://schemas.microsoft.com/office/drawing/2014/main" id="{2AA0FE70-3699-114C-A063-BA67CEEB843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8390" y="2035975"/>
            <a:ext cx="5426074" cy="4122452"/>
          </a:xfrm>
          <a:prstGeom prst="rect">
            <a:avLst/>
          </a:prstGeom>
          <a:noFill/>
          <a:ln>
            <a:noFill/>
          </a:ln>
        </p:spPr>
      </p:pic>
      <p:sp>
        <p:nvSpPr>
          <p:cNvPr id="8" name="Text Box 2">
            <a:extLst>
              <a:ext uri="{FF2B5EF4-FFF2-40B4-BE49-F238E27FC236}">
                <a16:creationId xmlns:a16="http://schemas.microsoft.com/office/drawing/2014/main" id="{CEFC6E36-0373-774F-BECA-009EA5F2484B}"/>
              </a:ext>
            </a:extLst>
          </p:cNvPr>
          <p:cNvSpPr txBox="1">
            <a:spLocks noChangeArrowheads="1"/>
          </p:cNvSpPr>
          <p:nvPr/>
        </p:nvSpPr>
        <p:spPr bwMode="auto">
          <a:xfrm>
            <a:off x="7582206" y="6149971"/>
            <a:ext cx="331844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rPr>
              <a:t>(</a:t>
            </a: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Center for Disease Control and Prevention, 2015)</a:t>
            </a:r>
            <a:endParaRPr lang="en-US" sz="1200"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itle 3">
            <a:extLst>
              <a:ext uri="{FF2B5EF4-FFF2-40B4-BE49-F238E27FC236}">
                <a16:creationId xmlns:a16="http://schemas.microsoft.com/office/drawing/2014/main" id="{E81AC4DC-34B7-3B43-80A1-D5CDC0682CCA}"/>
              </a:ext>
            </a:extLst>
          </p:cNvPr>
          <p:cNvSpPr>
            <a:spLocks noGrp="1"/>
          </p:cNvSpPr>
          <p:nvPr>
            <p:ph type="title"/>
          </p:nvPr>
        </p:nvSpPr>
        <p:spPr/>
        <p:txBody>
          <a:bodyPr/>
          <a:lstStyle/>
          <a:p>
            <a:pPr algn="ctr"/>
            <a:r>
              <a:rPr lang="en-US" dirty="0"/>
              <a:t>Adverse Childhood Experiences (ACEs)</a:t>
            </a:r>
          </a:p>
        </p:txBody>
      </p:sp>
      <p:sp>
        <p:nvSpPr>
          <p:cNvPr id="5" name="Rectangle 4">
            <a:extLst>
              <a:ext uri="{FF2B5EF4-FFF2-40B4-BE49-F238E27FC236}">
                <a16:creationId xmlns:a16="http://schemas.microsoft.com/office/drawing/2014/main" id="{12DF71EC-6E3B-2E44-80B4-AB8AF00D8F68}"/>
              </a:ext>
            </a:extLst>
          </p:cNvPr>
          <p:cNvSpPr/>
          <p:nvPr/>
        </p:nvSpPr>
        <p:spPr>
          <a:xfrm>
            <a:off x="397835" y="1882075"/>
            <a:ext cx="5705253" cy="4639540"/>
          </a:xfrm>
          <a:prstGeom prst="rect">
            <a:avLst/>
          </a:prstGeom>
        </p:spPr>
        <p:txBody>
          <a:bodyPr wrap="square">
            <a:spAutoFit/>
          </a:bodyPr>
          <a:lstStyle/>
          <a:p>
            <a:pPr>
              <a:lnSpc>
                <a:spcPct val="170000"/>
              </a:lnSpc>
            </a:pPr>
            <a:r>
              <a:rPr lang="en-US" sz="2400" b="1" dirty="0"/>
              <a:t>The </a:t>
            </a:r>
            <a:r>
              <a:rPr lang="en-US" sz="2400" b="1" u="sng" dirty="0"/>
              <a:t>ACE</a:t>
            </a:r>
            <a:r>
              <a:rPr lang="en-US" sz="2400" b="1" dirty="0"/>
              <a:t> Study</a:t>
            </a:r>
          </a:p>
          <a:p>
            <a:pPr>
              <a:lnSpc>
                <a:spcPct val="170000"/>
              </a:lnSpc>
            </a:pPr>
            <a:r>
              <a:rPr lang="en-US" sz="2400" dirty="0"/>
              <a:t>(</a:t>
            </a:r>
            <a:r>
              <a:rPr lang="en-US" sz="2400" u="sng" dirty="0"/>
              <a:t>A</a:t>
            </a:r>
            <a:r>
              <a:rPr lang="en-US" sz="2400" dirty="0"/>
              <a:t>dverse </a:t>
            </a:r>
            <a:r>
              <a:rPr lang="en-US" sz="2400" u="sng" dirty="0"/>
              <a:t>C</a:t>
            </a:r>
            <a:r>
              <a:rPr lang="en-US" sz="2400" dirty="0"/>
              <a:t>hildhood </a:t>
            </a:r>
            <a:r>
              <a:rPr lang="en-US" sz="2400" u="sng" dirty="0"/>
              <a:t>E</a:t>
            </a:r>
            <a:r>
              <a:rPr lang="en-US" sz="2400" dirty="0"/>
              <a:t>xperiences)</a:t>
            </a:r>
          </a:p>
          <a:p>
            <a:pPr>
              <a:lnSpc>
                <a:spcPct val="170000"/>
              </a:lnSpc>
            </a:pPr>
            <a:endParaRPr lang="en-US" sz="1600" dirty="0"/>
          </a:p>
          <a:p>
            <a:pPr>
              <a:lnSpc>
                <a:spcPct val="170000"/>
              </a:lnSpc>
            </a:pPr>
            <a:r>
              <a:rPr lang="en-US" sz="1600" dirty="0"/>
              <a:t>Joint study conducted by the Kaiser Institute of San Diego and the Center for Disease Control (CDC)</a:t>
            </a:r>
          </a:p>
          <a:p>
            <a:pPr>
              <a:lnSpc>
                <a:spcPct val="170000"/>
              </a:lnSpc>
            </a:pPr>
            <a:endParaRPr lang="en-US" sz="1600" dirty="0"/>
          </a:p>
          <a:p>
            <a:pPr>
              <a:lnSpc>
                <a:spcPct val="170000"/>
              </a:lnSpc>
            </a:pPr>
            <a:r>
              <a:rPr lang="en-US" sz="1600" dirty="0"/>
              <a:t>Analyzes the relationship between:</a:t>
            </a:r>
          </a:p>
          <a:p>
            <a:pPr marL="514350" indent="-514350">
              <a:lnSpc>
                <a:spcPct val="170000"/>
              </a:lnSpc>
              <a:buAutoNum type="arabicPeriod"/>
            </a:pPr>
            <a:r>
              <a:rPr lang="en-US" sz="1600" dirty="0"/>
              <a:t>Multiple categories of childhood adversity (prior to age 18).</a:t>
            </a:r>
          </a:p>
          <a:p>
            <a:pPr marL="514350" indent="-514350">
              <a:lnSpc>
                <a:spcPct val="170000"/>
              </a:lnSpc>
              <a:buAutoNum type="arabicPeriod"/>
            </a:pPr>
            <a:r>
              <a:rPr lang="en-US" sz="1600" dirty="0"/>
              <a:t>Health and behavior outcomes over someone’s lifespan.</a:t>
            </a:r>
            <a:endParaRPr lang="en-US" sz="1600" i="1" dirty="0"/>
          </a:p>
        </p:txBody>
      </p:sp>
      <p:sp>
        <p:nvSpPr>
          <p:cNvPr id="6" name="Text Box 2">
            <a:extLst>
              <a:ext uri="{FF2B5EF4-FFF2-40B4-BE49-F238E27FC236}">
                <a16:creationId xmlns:a16="http://schemas.microsoft.com/office/drawing/2014/main" id="{EF5B172F-0E98-4435-A8B7-B8D126A67B63}"/>
              </a:ext>
            </a:extLst>
          </p:cNvPr>
          <p:cNvSpPr txBox="1">
            <a:spLocks noChangeArrowheads="1"/>
          </p:cNvSpPr>
          <p:nvPr/>
        </p:nvSpPr>
        <p:spPr bwMode="auto">
          <a:xfrm>
            <a:off x="11249184" y="6639090"/>
            <a:ext cx="1097562" cy="3112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i="1" dirty="0">
                <a:solidFill>
                  <a:srgbClr val="000000"/>
                </a:solidFill>
                <a:latin typeface="Calibri" panose="020F0502020204030204" pitchFamily="34" charset="0"/>
                <a:ea typeface="Calibri" panose="020F0502020204030204" pitchFamily="34" charset="0"/>
              </a:rPr>
              <a:t>TICI of WNY </a:t>
            </a:r>
            <a:endParaRPr lang="en-US"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68957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163028</TotalTime>
  <Words>9122</Words>
  <Application>Microsoft Office PowerPoint</Application>
  <PresentationFormat>Widescreen</PresentationFormat>
  <Paragraphs>821</Paragraphs>
  <Slides>38</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ＭＳ Ｐゴシック</vt:lpstr>
      <vt:lpstr>ＭＳ Ｐゴシック</vt:lpstr>
      <vt:lpstr>游ゴシック</vt:lpstr>
      <vt:lpstr>Arial</vt:lpstr>
      <vt:lpstr>Calibri</vt:lpstr>
      <vt:lpstr>Constantia</vt:lpstr>
      <vt:lpstr>Franklin Gothic Book</vt:lpstr>
      <vt:lpstr>system-ui</vt:lpstr>
      <vt:lpstr>Times New Roman</vt:lpstr>
      <vt:lpstr>Wingdings</vt:lpstr>
      <vt:lpstr>Office Theme</vt:lpstr>
      <vt:lpstr>Trauma 101</vt:lpstr>
      <vt:lpstr>Please take notice of self, other,  community and the world.</vt:lpstr>
      <vt:lpstr>What is it that you know about the impact  of adversity and trauma on individuals  and communities?</vt:lpstr>
      <vt:lpstr>Self and World View</vt:lpstr>
      <vt:lpstr>Overview</vt:lpstr>
      <vt:lpstr>Post-Traumatic Stress Disorder “After” “Trauma” “Anxiety” “Reaction”</vt:lpstr>
      <vt:lpstr>Acute Stress Disorder</vt:lpstr>
      <vt:lpstr>The Impacts may be felt…</vt:lpstr>
      <vt:lpstr>Adverse Childhood Experiences (ACEs)</vt:lpstr>
      <vt:lpstr>Adverse Childhood Experiences (ACEs)</vt:lpstr>
      <vt:lpstr>Impacts of ACEs</vt:lpstr>
      <vt:lpstr>Overwhelming one’s ability to cope</vt:lpstr>
      <vt:lpstr>Trauma is real…</vt:lpstr>
      <vt:lpstr>Historical Trauma</vt:lpstr>
      <vt:lpstr>The Second Pandemic: Racial Injustices</vt:lpstr>
      <vt:lpstr>Fear Responses</vt:lpstr>
      <vt:lpstr>Impacts on the Brain</vt:lpstr>
      <vt:lpstr>What is “Re-traumatization”?</vt:lpstr>
      <vt:lpstr>PowerPoint Presentation</vt:lpstr>
      <vt:lpstr>Trauma and Adversity have real and significant impacts on…</vt:lpstr>
      <vt:lpstr>Trauma-Informed Care</vt:lpstr>
      <vt:lpstr>What is your role?</vt:lpstr>
      <vt:lpstr>PowerPoint Presentation</vt:lpstr>
      <vt:lpstr>The Cycle of Trauma</vt:lpstr>
      <vt:lpstr>Five Guiding Principles of  Trauma-Informed Care</vt:lpstr>
      <vt:lpstr>Safety</vt:lpstr>
      <vt:lpstr>Trustworthiness</vt:lpstr>
      <vt:lpstr>Choice</vt:lpstr>
      <vt:lpstr>Collaboration</vt:lpstr>
      <vt:lpstr>Empowerment</vt:lpstr>
      <vt:lpstr>To commit to becoming  trauma-informed  is to commit to  a new way of thinking.</vt:lpstr>
      <vt:lpstr>Self-Care</vt:lpstr>
      <vt:lpstr>Self-Care</vt:lpstr>
      <vt:lpstr>Empathy</vt:lpstr>
      <vt:lpstr>Post Traumatic Growth (PTG)</vt:lpstr>
      <vt:lpstr>Resources for Trauma, Trauma-Informed Care,  and Training Opportunities</vt:lpstr>
      <vt:lpstr>Local WNY 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What it is and Why it Matters</dc:title>
  <dc:creator>Microsoft Office User</dc:creator>
  <cp:lastModifiedBy>Samantha Koury</cp:lastModifiedBy>
  <cp:revision>382</cp:revision>
  <dcterms:created xsi:type="dcterms:W3CDTF">2020-04-02T17:49:19Z</dcterms:created>
  <dcterms:modified xsi:type="dcterms:W3CDTF">2020-11-17T03:50:14Z</dcterms:modified>
</cp:coreProperties>
</file>